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4.svg" ContentType="image/svg+xml"/>
  <Override PartName="/ppt/media/image45.svg" ContentType="image/svg+xml"/>
  <Override PartName="/ppt/media/image46.svg" ContentType="image/svg+xml"/>
  <Override PartName="/ppt/media/image47.svg" ContentType="image/svg+xml"/>
  <Override PartName="/ppt/media/image48.svg" ContentType="image/svg+xml"/>
  <Override PartName="/ppt/media/image49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314" r:id="rId5"/>
    <p:sldId id="272" r:id="rId6"/>
    <p:sldId id="357" r:id="rId7"/>
    <p:sldId id="273" r:id="rId8"/>
    <p:sldId id="404" r:id="rId9"/>
    <p:sldId id="279" r:id="rId10"/>
    <p:sldId id="388" r:id="rId11"/>
    <p:sldId id="287" r:id="rId12"/>
    <p:sldId id="412" r:id="rId13"/>
    <p:sldId id="407" r:id="rId14"/>
    <p:sldId id="413" r:id="rId15"/>
    <p:sldId id="414" r:id="rId16"/>
    <p:sldId id="291" r:id="rId17"/>
    <p:sldId id="360" r:id="rId18"/>
    <p:sldId id="292" r:id="rId19"/>
    <p:sldId id="280" r:id="rId20"/>
    <p:sldId id="408" r:id="rId21"/>
    <p:sldId id="458" r:id="rId22"/>
    <p:sldId id="361" r:id="rId23"/>
    <p:sldId id="350" r:id="rId24"/>
    <p:sldId id="352" r:id="rId25"/>
  </p:sldIdLst>
  <p:sldSz cx="9144000" cy="5143500"/>
  <p:notesSz cx="6858000" cy="9144000"/>
  <p:embeddedFontLst>
    <p:embeddedFont>
      <p:font typeface="Montserrat SemiBold" charset="0"/>
      <p:regular r:id="rId30"/>
      <p:bold r:id="rId31"/>
      <p:italic r:id="rId32"/>
      <p:boldItalic r:id="rId33"/>
    </p:embeddedFont>
    <p:embeddedFont>
      <p:font typeface="Montserrat" charset="0"/>
      <p:regular r:id="rId34"/>
      <p:bold r:id="rId35"/>
      <p:italic r:id="rId36"/>
      <p:boldItalic r:id="rId37"/>
    </p:embeddedFont>
    <p:embeddedFont>
      <p:font typeface="Frank Ruhl Libre" charset="0"/>
      <p:regular r:id="rId38"/>
      <p:bold r:id="rId39"/>
    </p:embeddedFont>
    <p:embeddedFont>
      <p:font typeface="Montserrat ExtraBold" charset="0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" id="{38069011-8ffc-43f1-9231-badcdb2177be}">
          <p14:sldIdLst>
            <p14:sldId id="256"/>
          </p14:sldIdLst>
        </p14:section>
        <p14:section name="Introduction" id="{8653d027-5aaa-4da2-bccf-b8b99f16b031}">
          <p14:sldIdLst>
            <p14:sldId id="314"/>
            <p14:sldId id="272"/>
            <p14:sldId id="357"/>
            <p14:sldId id="273"/>
            <p14:sldId id="404"/>
          </p14:sldIdLst>
        </p14:section>
        <p14:section name="Unary Logic" id="{57c3c4ad-e9de-4577-9825-7653b7480884}">
          <p14:sldIdLst>
            <p14:sldId id="279"/>
            <p14:sldId id="388"/>
            <p14:sldId id="287"/>
            <p14:sldId id="412"/>
            <p14:sldId id="407"/>
            <p14:sldId id="413"/>
            <p14:sldId id="414"/>
            <p14:sldId id="291"/>
            <p14:sldId id="360"/>
            <p14:sldId id="292"/>
          </p14:sldIdLst>
        </p14:section>
        <p14:section name="Binary Logic" id="{e5e8e9ed-1d0e-48d9-8243-ac39aa2eb18c}">
          <p14:sldIdLst>
            <p14:sldId id="280"/>
            <p14:sldId id="408"/>
            <p14:sldId id="458"/>
            <p14:sldId id="361"/>
            <p14:sldId id="350"/>
          </p14:sldIdLst>
        </p14:section>
        <p14:section name="Conclusion" id="{15ada57d-1d86-40f7-9351-53c1002835d4}">
          <p14:sldIdLst>
            <p14:sldId id="352"/>
          </p14:sldIdLst>
        </p14:section>
        <p14:section name="Hiden Slides" id="{ce211d24-d234-4660-958f-56fa4b4461f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464"/>
        <p:guide pos="290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Using the effect raising rule, we can derive reasoning rules about effects from the definition of protocols.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For example, let’s consider this load protocol that returns the value at location l.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We can derive a reasoning rule about the load operation.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Besides simple protocols, we can also compose protocols by sum operator.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This rule says given a sum protocol, the prover can choose to use either subprotocol.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This rule permits the client to choose one protocol from a collection of protocols.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For example, if we define the heap protocol as the sum of alloc, load, and store.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We still have this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reasoning rule about the load operation under the heap protocol.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Now that we have reasoning rules about handlers, the remaining job is installing handlers.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Starting from an program with no handlers and empty protocol.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</a:rPr>
              <a:t>[click]</a:t>
            </a:r>
            <a:r>
              <a:rPr lang="en-US">
                <a:latin typeface="Montserrat" charset="0"/>
                <a:cs typeface="Montserrat" charset="0"/>
              </a:rPr>
              <a:t> We first install state_run, a handler for global state, and this changes the protocol to state.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Then ,we install heap_run, a handler for a heap with dynamically allocated memory cells, and this adds heap protocol.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Similarly, we can also install conc_run for concurrency.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As a reminder everything on the left is a program in our pure lambda calculus lambda null.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Let’s take a closer look at our concurrency handler.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It maintains a thread pool of all threads in the system.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To executes a thread, the scheduler non-deterministically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picks one thread from the thread pool.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let it executes for as many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pure steps as it can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until it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raises an effect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then, the scheduler will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forward this effect to the underlying handler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obtain its result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and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put the thread back to the thread pool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This particular scheduling semantics results in an interesting execution trace.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In our semantics, a series of pure steps and one effect step behaves as an atomic block because thread switching may only happen after the effect step.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In contrast,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in the standard preemptive concurrency semantics, thread switching could happen after any step.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Our semantics results in a stronger reasoning rule about invariants.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As background knowledge, in separation logic, invariant is a mechanism to share resources between threads.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In this invariant access rule, an invariant of P allows us to access resource P in the precondition, as long as we reestablish P in the postcondition.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Under the standard semantics, the reasoning rule requires that e be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physically atomic.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Because interleaving of execution could happen anytime.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But in our semantics, </a:t>
            </a:r>
            <a:r>
              <a:rPr lang="en-US" b="1">
                <a:latin typeface="Montserrat" charset="0"/>
                <a:cs typeface="Montserrat" charset="0"/>
              </a:rPr>
              <a:t>[click]</a:t>
            </a:r>
            <a:r>
              <a:rPr lang="en-US">
                <a:latin typeface="Montserrat" charset="0"/>
                <a:cs typeface="Montserrat" charset="0"/>
              </a:rPr>
              <a:t> because thread switch may only happen after an effect step,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We can relax this constraint to something like this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But the question is, </a:t>
            </a:r>
            <a:r>
              <a:rPr lang="en-US">
                <a:latin typeface="Montserrat" charset="0"/>
                <a:cs typeface="Montserrat" charset="0"/>
              </a:rPr>
              <a:t>Is is OK that our scheduler doesn’t give all interleavings?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Is this rule really sound w.r.t. standard semantics?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Our second contribution about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relational logic </a:t>
            </a:r>
            <a:r>
              <a:rPr lang="en-US">
                <a:latin typeface="Montserrat" charset="0"/>
                <a:cs typeface="Montserrat" charset="0"/>
              </a:rPr>
              <a:t>answers this question.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 core of this logic is the effect Hoare quadruple that is defined by the effect Hoare triple and some resource algebra.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 Hoare quadruple implies contextual refinement, which informally </a:t>
            </a:r>
            <a:r>
              <a:rPr lang="en-US" b="1">
                <a:latin typeface="Montserrat" charset="0"/>
                <a:cs typeface="Montserrat" charset="0"/>
              </a:rPr>
              <a:t>[click]</a:t>
            </a:r>
            <a:r>
              <a:rPr lang="en-US">
                <a:latin typeface="Montserrat" charset="0"/>
                <a:cs typeface="Montserrat" charset="0"/>
              </a:rPr>
              <a:t> means for all possible execution of e1, there exists one execution of e2, such that their results are equivalent.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What we are going to do is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to prove that our semantics is sound by showing that standard semantics refines it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To show the refinement, let consider what will after after </a:t>
            </a:r>
            <a:r>
              <a:rPr lang="en-US" b="1">
                <a:latin typeface="Montserrat" charset="0"/>
                <a:cs typeface="Montserrat" charset="0"/>
              </a:rPr>
              <a:t>[click]</a:t>
            </a:r>
            <a:r>
              <a:rPr lang="en-US">
                <a:latin typeface="Montserrat" charset="0"/>
                <a:cs typeface="Montserrat" charset="0"/>
              </a:rPr>
              <a:t> executing p0.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In our semantics, the same thread must continue execution,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in another world,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the thread cannot yield to another thread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Where as in the standard semantics,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the thread may yield.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pPr marL="158750" indent="0">
              <a:buNone/>
            </a:pP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58750" indent="0">
              <a:buNone/>
            </a:pP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we can image that there is an nop after each step in our semantics,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and to emulate the standard semantics under our semantics, we can add an explicit yield operation after each step in our semantics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now all we need to do is showing that yield refines nop.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</a:rPr>
              <a:t>We have proved this by a technique called evidence accumulation.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ffffb4fa8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ffffb4fa8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 charset="0"/>
                <a:ea typeface="+mn-ea"/>
                <a:cs typeface="Montserrat" charset="0"/>
              </a:rPr>
              <a:t>As we all know, Hoare logic is a successful tool for program verification. However, the standard features of Hoare logic are often not enough. For example, realistic programs might contain features like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ontserrat" charset="0"/>
                <a:ea typeface="+mn-ea"/>
                <a:cs typeface="Montserrat" charset="0"/>
              </a:rPr>
              <a:t>[click] </a:t>
            </a:r>
            <a:r>
              <a:rPr lang="en-US">
                <a:latin typeface="Montserrat" charset="0"/>
                <a:ea typeface="+mn-ea"/>
                <a:cs typeface="Montserrat" charset="0"/>
              </a:rPr>
              <a:t>weak memory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ontserrat" charset="0"/>
                <a:ea typeface="+mn-ea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ea typeface="+mn-ea"/>
                <a:cs typeface="Montserrat" charset="0"/>
              </a:rPr>
              <a:t>crash-recovery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ontserrat" charset="0"/>
                <a:ea typeface="+mn-ea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ea typeface="+mn-ea"/>
                <a:cs typeface="Montserrat" charset="0"/>
              </a:rPr>
              <a:t>persistent memory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ontserrat" charset="0"/>
                <a:ea typeface="+mn-ea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ea typeface="+mn-ea"/>
                <a:cs typeface="Montserrat" charset="0"/>
              </a:rPr>
              <a:t>distributed execution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 charset="0"/>
                <a:ea typeface="+mn-ea"/>
                <a:cs typeface="Montserrat" charset="0"/>
              </a:rPr>
              <a:t>and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ontserrat" charset="0"/>
                <a:ea typeface="+mn-ea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ea typeface="+mn-ea"/>
                <a:cs typeface="Montserrat" charset="0"/>
              </a:rPr>
              <a:t>probability</a:t>
            </a: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Montserrat" charset="0"/>
              <a:ea typeface="+mn-ea"/>
              <a:cs typeface="Montserrat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 charset="0"/>
                <a:ea typeface="+mn-ea"/>
                <a:cs typeface="Montserrat" charset="0"/>
              </a:rPr>
              <a:t>Over the past decades,  </a:t>
            </a:r>
            <a:r>
              <a:rPr lang="en-US" b="1">
                <a:latin typeface="Montserrat" charset="0"/>
                <a:ea typeface="+mn-ea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ea typeface="+mn-ea"/>
                <a:cs typeface="Montserrat" charset="0"/>
              </a:rPr>
              <a:t>researchers have developed many program logics for these features.</a:t>
            </a:r>
            <a:endParaRPr lang="en-US">
              <a:latin typeface="Montserrat" charset="0"/>
              <a:ea typeface="+mn-ea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Besides concurrency in one machine, we also implemented a non-standard scheduling semantics in a distributed system with multiple nodes connected by an unreliable network that may delay, drop, duplicate, or reorder messages.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This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semantics is inspired by the prior work IronFleet.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In the IronFleet-style scheduler we implemented, the switch of execution may only occur after a send operation.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</a:rPr>
              <a:t>Again, we showed the soundness of this scheduler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Using this scheduler, we also obtained a stronger reasoning rule about invariants.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To summarize, we developed a handler-based logic for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</a:rPr>
              <a:t>[click]</a:t>
            </a:r>
            <a:r>
              <a:rPr lang="en-US">
                <a:latin typeface="Montserrat" charset="0"/>
                <a:cs typeface="Montserrat" charset="0"/>
              </a:rPr>
              <a:t> concurrency with stronger invariant rule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distributed execution with IronFleet atomic block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and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an relational logic for refinement reasoning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>
                <a:latin typeface="Montserrat" charset="0"/>
                <a:cs typeface="Montserrat" charset="0"/>
                <a:sym typeface="+mn-ea"/>
              </a:rPr>
              <a:t>Besides materials in this talk, we also implemented</a:t>
            </a:r>
            <a:endParaRPr lang="en-US">
              <a:latin typeface="Montserrat" charset="0"/>
              <a:cs typeface="Montserrat" charset="0"/>
              <a:sym typeface="+mn-ea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crash recover with crash invariant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and asynchronous disk based on crash-aware prophecy variables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I’m happy to talk more about these features offline.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</a:t>
            </a:r>
            <a:r>
              <a:rPr lang="en-US">
                <a:latin typeface="Montserrat" charset="0"/>
                <a:cs typeface="Montserrat" charset="0"/>
              </a:rPr>
              <a:t>Thank you for your attention!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and I’m ready for questions.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ffffb4fa8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ffffb4fa8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 charset="0"/>
                <a:cs typeface="Montserrat" charset="0"/>
              </a:rPr>
              <a:t>Traditionally, to build a program logic, we need to</a:t>
            </a:r>
            <a:endParaRPr lang="en-US">
              <a:latin typeface="Montserrat" charset="0"/>
              <a:cs typeface="Montserrat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define a grammar for the language,</a:t>
            </a:r>
            <a:endParaRPr lang="en-US">
              <a:latin typeface="Montserrat" charset="0"/>
              <a:cs typeface="Montserrat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an operational semantics,</a:t>
            </a:r>
            <a:endParaRPr lang="en-US">
              <a:latin typeface="Montserrat" charset="0"/>
              <a:cs typeface="Montserrat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Montserrat" charset="0"/>
                <a:cs typeface="Montserrat" charset="0"/>
              </a:rPr>
              <a:t>and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some reasoning rules.</a:t>
            </a:r>
            <a:endParaRPr lang="en-US">
              <a:latin typeface="Montserrat" charset="0"/>
              <a:cs typeface="Montserrat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>
              <a:latin typeface="Montserrat" charset="0"/>
              <a:cs typeface="Montserrat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Montserrat" charset="0"/>
                <a:cs typeface="Montserrat" charset="0"/>
              </a:rPr>
              <a:t>We also need a soundness theorem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to connect the reasoning rules to the semantics.</a:t>
            </a:r>
            <a:endParaRPr lang="en-US">
              <a:latin typeface="Montserrat" charset="0"/>
              <a:cs typeface="Montserrat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Montserrat" charset="0"/>
                <a:cs typeface="Montserrat" charset="0"/>
              </a:rPr>
              <a:t>This approach requires some expertise and is usually challenging.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58750" indent="0">
              <a:buNone/>
            </a:pPr>
            <a:r>
              <a:rPr lang="en-US">
                <a:latin typeface="Montserrat" charset="0"/>
                <a:cs typeface="Montserrat" charset="0"/>
              </a:rPr>
              <a:t>Our work takes a different approach.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Starting from a pure lambda calculus with rich features,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The logic developer </a:t>
            </a:r>
            <a:r>
              <a:rPr lang="en-US" b="1">
                <a:latin typeface="Montserrat" charset="0"/>
                <a:cs typeface="Montserrat" charset="0"/>
              </a:rPr>
              <a:t>models </a:t>
            </a:r>
            <a:r>
              <a:rPr lang="en-US">
                <a:latin typeface="Montserrat" charset="0"/>
                <a:cs typeface="Montserrat" charset="0"/>
              </a:rPr>
              <a:t>each language feature by writing an interpreter in lambda null and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prove specification for each interpreter.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Then,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the program verifier can verify programs using rules derived from the interpreter specification.</a:t>
            </a:r>
            <a:endParaRPr lang="en-US">
              <a:latin typeface="Montserrat" charset="0"/>
              <a:cs typeface="Montserrat" charset="0"/>
            </a:endParaRPr>
          </a:p>
          <a:p>
            <a:pPr marL="158750" indent="0">
              <a:buNone/>
            </a:pP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In particular, we use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effect handlers to write these interpreters and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Hazel logic to reason effect handlers.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  <a:sym typeface="+mn-ea"/>
              </a:rPr>
              <a:t>For those whose are unfamiliar with effect handlers, an </a:t>
            </a:r>
            <a:r>
              <a:rPr lang="en-US">
                <a:latin typeface="Montserrat" charset="0"/>
                <a:cs typeface="Montserrat" charset="0"/>
              </a:rPr>
              <a:t>effect handler is similar to exception handler,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but every time an effect is captured, besides value v raised by the client,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the handler also obtains a continuation k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that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allows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the handler to return to the place an effect was raise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Using effect handlers, we developed a handler-based logics for many program features, such as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concurrency,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crash recovery, and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distributed execution.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In addition to recovering existing reasoning rules, we sometimes obtain stronger rules for these features.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We also built a relational logic for refinement reasoning between semantics modeled by different handlers.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 Last but not least, our work is mechanized in Iris separation logic framework in Rocq proof assistant.</a:t>
            </a:r>
            <a:endParaRPr lang="en-US">
              <a:latin typeface="Montserrat" charset="0"/>
              <a:cs typeface="Montserrat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Let’s begin with Hazel logic, the logic about effect handlers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 core of Hazel is effect Hoare triple, which is </a:t>
            </a:r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a standard Hoare tripe plus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a protocol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Ψ stating how effects are handled</a:t>
            </a:r>
            <a:r>
              <a:rPr lang="en-US">
                <a:latin typeface="Montserrat" charset="0"/>
                <a:cs typeface="Montserrat" charset="0"/>
              </a:rPr>
              <a:t>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For example, this expression is evaluated normally until it raises an effect by the do(E,v) syntax.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Then, the handler will provide an output w according to the protocol </a:t>
            </a:r>
            <a:r>
              <a:rPr lang="en-US">
                <a:latin typeface="Montserrat" charset="0"/>
                <a:cs typeface="Montserrat" charset="0"/>
                <a:sym typeface="+mn-ea"/>
              </a:rPr>
              <a:t>Ψ.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Let’s take a closer look at the protocol.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 basic form of a protocol resembles a Hoare triple.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 </a:t>
            </a:r>
            <a:r>
              <a:rPr lang="en-US">
                <a:latin typeface="Montserrat" charset="0"/>
                <a:cs typeface="Montserrat" charset="0"/>
              </a:rPr>
              <a:t>It reads as: if raising an effect E with value v satisfying input condition P,</a:t>
            </a:r>
            <a:endParaRPr lang="en-US">
              <a:solidFill>
                <a:schemeClr val="bg2"/>
              </a:solidFill>
              <a:latin typeface="Montserrat" charset="0"/>
              <a:cs typeface="Montserrat" charset="0"/>
            </a:endParaRPr>
          </a:p>
          <a:p>
            <a:r>
              <a:rPr lang="en-US" b="1">
                <a:latin typeface="Montserrat" charset="0"/>
                <a:cs typeface="Montserrat" charset="0"/>
                <a:sym typeface="+mn-ea"/>
              </a:rPr>
              <a:t>[click]</a:t>
            </a:r>
            <a:r>
              <a:rPr lang="en-US">
                <a:latin typeface="Montserrat" charset="0"/>
                <a:cs typeface="Montserrat" charset="0"/>
              </a:rPr>
              <a:t> the handler will return a value w satisfying output condition Q.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latin typeface="Montserrat" charset="0"/>
                <a:cs typeface="Montserrat" charset="0"/>
              </a:rPr>
              <a:t>Formally, the effect Hoare triple enjoys this effect raising rule</a:t>
            </a:r>
            <a:endParaRPr lang="en-US">
              <a:latin typeface="Montserrat" charset="0"/>
              <a:cs typeface="Montserrat" charset="0"/>
            </a:endParaRPr>
          </a:p>
          <a:p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Reading backward, this means that to prove do(E,v), we needs to prove the input condition of the protocol based on the precondition of the Hoare triple.</a:t>
            </a:r>
            <a:endParaRPr lang="en-US">
              <a:latin typeface="Montserrat" charset="0"/>
              <a:cs typeface="Montserrat" charset="0"/>
            </a:endParaRPr>
          </a:p>
          <a:p>
            <a:r>
              <a:rPr lang="en-US">
                <a:latin typeface="Montserrat" charset="0"/>
                <a:cs typeface="Montserrat" charset="0"/>
              </a:rPr>
              <a:t>Then the client can assume the output condition of the protocol and prove the postcondition of the Hoare triple.</a:t>
            </a:r>
            <a:endParaRPr lang="en-US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 1">
  <p:cSld name="TITLE">
    <p:bg>
      <p:bgPr>
        <a:solidFill>
          <a:srgbClr val="220337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47363" y="427947"/>
            <a:ext cx="1049175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904850" y="1253682"/>
            <a:ext cx="7333800" cy="15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type="body" idx="1"/>
          </p:nvPr>
        </p:nvSpPr>
        <p:spPr>
          <a:xfrm>
            <a:off x="2496200" y="4275729"/>
            <a:ext cx="41514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●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○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■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●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○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■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●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○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SemiBold"/>
              <a:buChar char="■"/>
              <a:defRPr sz="1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2"/>
          </p:nvPr>
        </p:nvSpPr>
        <p:spPr>
          <a:xfrm>
            <a:off x="2496200" y="2791614"/>
            <a:ext cx="41514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1"/>
          <p:cNvSpPr txBox="1"/>
          <p:nvPr>
            <p:ph type="title"/>
          </p:nvPr>
        </p:nvSpPr>
        <p:spPr>
          <a:xfrm>
            <a:off x="311700" y="3619355"/>
            <a:ext cx="45117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None/>
              <a:defRPr sz="1800" b="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3"/>
          <a:srcRect t="29770"/>
          <a:stretch>
            <a:fillRect/>
          </a:stretch>
        </p:blipFill>
        <p:spPr>
          <a:xfrm>
            <a:off x="0" y="1"/>
            <a:ext cx="9144003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type="title" hasCustomPrompt="1"/>
          </p:nvPr>
        </p:nvSpPr>
        <p:spPr>
          <a:xfrm>
            <a:off x="311700" y="606575"/>
            <a:ext cx="8520600" cy="16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13000"/>
              <a:buNone/>
              <a:defRPr sz="13000">
                <a:solidFill>
                  <a:srgbClr val="57068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2"/>
          <p:cNvSpPr txBox="1"/>
          <p:nvPr>
            <p:ph type="body" idx="1"/>
          </p:nvPr>
        </p:nvSpPr>
        <p:spPr>
          <a:xfrm>
            <a:off x="3007950" y="3094875"/>
            <a:ext cx="31281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71" name="Google Shape;71;p12" descr=" 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2"/>
          <p:cNvSpPr txBox="1"/>
          <p:nvPr>
            <p:ph type="subTitle" idx="2"/>
          </p:nvPr>
        </p:nvSpPr>
        <p:spPr>
          <a:xfrm>
            <a:off x="1429500" y="2353776"/>
            <a:ext cx="62850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CUSTOM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7" cy="51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 descr=" 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4969800" y="1412750"/>
            <a:ext cx="3766800" cy="13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None/>
              <a:defRPr>
                <a:solidFill>
                  <a:srgbClr val="57068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type="body" idx="1"/>
          </p:nvPr>
        </p:nvSpPr>
        <p:spPr>
          <a:xfrm>
            <a:off x="4969675" y="2901150"/>
            <a:ext cx="3766800" cy="13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CUSTOM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311700" y="587975"/>
            <a:ext cx="3610800" cy="8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000"/>
              <a:buNone/>
              <a:defRPr sz="4000">
                <a:solidFill>
                  <a:srgbClr val="57068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type="body" idx="1"/>
          </p:nvPr>
        </p:nvSpPr>
        <p:spPr>
          <a:xfrm>
            <a:off x="311700" y="1836175"/>
            <a:ext cx="3610800" cy="2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4"/>
          <p:cNvSpPr txBox="1"/>
          <p:nvPr/>
        </p:nvSpPr>
        <p:spPr>
          <a:xfrm>
            <a:off x="5958050" y="683000"/>
            <a:ext cx="2778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4"/>
          <p:cNvSpPr txBox="1"/>
          <p:nvPr>
            <p:ph type="body" idx="2"/>
          </p:nvPr>
        </p:nvSpPr>
        <p:spPr>
          <a:xfrm>
            <a:off x="5824575" y="683050"/>
            <a:ext cx="29118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600"/>
              </a:spcBef>
              <a:spcAft>
                <a:spcPts val="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7" name="Google Shape;87;p14"/>
          <p:cNvSpPr txBox="1"/>
          <p:nvPr>
            <p:ph type="body" idx="3"/>
          </p:nvPr>
        </p:nvSpPr>
        <p:spPr>
          <a:xfrm>
            <a:off x="5824575" y="1931875"/>
            <a:ext cx="29118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600"/>
              </a:spcBef>
              <a:spcAft>
                <a:spcPts val="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8" name="Google Shape;88;p14"/>
          <p:cNvSpPr txBox="1"/>
          <p:nvPr>
            <p:ph type="body" idx="4"/>
          </p:nvPr>
        </p:nvSpPr>
        <p:spPr>
          <a:xfrm>
            <a:off x="5824575" y="3180700"/>
            <a:ext cx="29118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600"/>
              </a:spcBef>
              <a:spcAft>
                <a:spcPts val="600"/>
              </a:spcAft>
              <a:buSzPts val="1000"/>
              <a:buChar char="■"/>
              <a:defRPr sz="1000"/>
            </a:lvl9pPr>
          </a:lstStyle>
          <a:p/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/>
          <a:srcRect t="29770"/>
          <a:stretch>
            <a:fillRect/>
          </a:stretch>
        </p:blipFill>
        <p:spPr>
          <a:xfrm>
            <a:off x="0" y="1"/>
            <a:ext cx="9144003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">
    <p:bg>
      <p:bgPr>
        <a:solidFill>
          <a:srgbClr val="220337"/>
        </a:solidFill>
        <a:effectLst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descr=" 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904850" y="1264532"/>
            <a:ext cx="6710700" cy="15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type="subTitle" idx="1"/>
          </p:nvPr>
        </p:nvSpPr>
        <p:spPr>
          <a:xfrm>
            <a:off x="974919" y="3029082"/>
            <a:ext cx="37152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96" name="Google Shape;96;p15" descr=" 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3">
    <p:bg>
      <p:bgPr>
        <a:solidFill>
          <a:schemeClr val="lt2"/>
        </a:solidFill>
        <a:effectLst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62802" y="-34225"/>
            <a:ext cx="9269596" cy="51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 descr=" 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592275" y="522825"/>
            <a:ext cx="8144400" cy="3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with folio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1_1_1_1">
    <p:bg>
      <p:bgPr>
        <a:solidFill>
          <a:srgbClr val="220337"/>
        </a:solidFill>
        <a:effectLst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/>
          <a:srcRect l="308" t="357" r="327" b="367"/>
          <a:stretch>
            <a:fillRect/>
          </a:stretch>
        </p:blipFill>
        <p:spPr>
          <a:xfrm>
            <a:off x="0" y="25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New York University log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47363" y="427947"/>
            <a:ext cx="1049175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904850" y="1253682"/>
            <a:ext cx="7333800" cy="15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type="body" idx="1"/>
          </p:nvPr>
        </p:nvSpPr>
        <p:spPr>
          <a:xfrm>
            <a:off x="2496200" y="4275729"/>
            <a:ext cx="41514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●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○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■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●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○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■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●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○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SemiBold"/>
              <a:buChar char="■"/>
              <a:defRPr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subTitle" idx="2"/>
          </p:nvPr>
        </p:nvSpPr>
        <p:spPr>
          <a:xfrm>
            <a:off x="2496200" y="2791614"/>
            <a:ext cx="41514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2"/>
        </a:solidFill>
        <a:effectLst/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1506000" y="1385509"/>
            <a:ext cx="6131700" cy="16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subTitle" idx="1"/>
          </p:nvPr>
        </p:nvSpPr>
        <p:spPr>
          <a:xfrm>
            <a:off x="2462575" y="2959018"/>
            <a:ext cx="42186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>
            <a:off x="4583948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5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587975"/>
            <a:ext cx="65511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800"/>
              <a:buNone/>
              <a:defRPr sz="4800">
                <a:solidFill>
                  <a:srgbClr val="57068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type="body" idx="1"/>
          </p:nvPr>
        </p:nvSpPr>
        <p:spPr>
          <a:xfrm>
            <a:off x="311700" y="1448400"/>
            <a:ext cx="6551100" cy="22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/>
          <a:srcRect t="29770"/>
          <a:stretch>
            <a:fillRect/>
          </a:stretch>
        </p:blipFill>
        <p:spPr>
          <a:xfrm>
            <a:off x="0" y="1"/>
            <a:ext cx="9144003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587970"/>
            <a:ext cx="4945500" cy="11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800"/>
              <a:buNone/>
              <a:defRPr sz="4800">
                <a:solidFill>
                  <a:srgbClr val="5706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type="body" idx="1"/>
          </p:nvPr>
        </p:nvSpPr>
        <p:spPr>
          <a:xfrm>
            <a:off x="311700" y="2467949"/>
            <a:ext cx="39999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type="body" idx="2"/>
          </p:nvPr>
        </p:nvSpPr>
        <p:spPr>
          <a:xfrm>
            <a:off x="4619925" y="2467949"/>
            <a:ext cx="39999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34" name="Google Shape;34;p6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6"/>
          <p:cNvSpPr txBox="1"/>
          <p:nvPr>
            <p:ph type="subTitle" idx="3"/>
          </p:nvPr>
        </p:nvSpPr>
        <p:spPr>
          <a:xfrm>
            <a:off x="311700" y="2054620"/>
            <a:ext cx="3999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ubTitle" idx="4"/>
          </p:nvPr>
        </p:nvSpPr>
        <p:spPr>
          <a:xfrm>
            <a:off x="4619925" y="2054620"/>
            <a:ext cx="3999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/>
          <a:srcRect t="29770"/>
          <a:stretch>
            <a:fillRect/>
          </a:stretch>
        </p:blipFill>
        <p:spPr>
          <a:xfrm>
            <a:off x="0" y="1"/>
            <a:ext cx="9144003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11700" y="530680"/>
            <a:ext cx="84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None/>
              <a:defRPr>
                <a:solidFill>
                  <a:srgbClr val="5706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1" name="Google Shape;41;p7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/>
          <a:srcRect t="29770"/>
          <a:stretch>
            <a:fillRect/>
          </a:stretch>
        </p:blipFill>
        <p:spPr>
          <a:xfrm>
            <a:off x="0" y="1"/>
            <a:ext cx="9144003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708000"/>
            <a:ext cx="3132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2400"/>
              <a:buNone/>
              <a:defRPr sz="2400">
                <a:solidFill>
                  <a:srgbClr val="5706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8"/>
          <p:cNvSpPr txBox="1"/>
          <p:nvPr>
            <p:ph type="body" idx="1"/>
          </p:nvPr>
        </p:nvSpPr>
        <p:spPr>
          <a:xfrm>
            <a:off x="311700" y="1542000"/>
            <a:ext cx="3054600" cy="28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47" name="Google Shape;47;p8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3"/>
          <a:srcRect t="29770"/>
          <a:stretch>
            <a:fillRect/>
          </a:stretch>
        </p:blipFill>
        <p:spPr>
          <a:xfrm>
            <a:off x="0" y="1"/>
            <a:ext cx="9144003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1772975" y="528144"/>
            <a:ext cx="5597700" cy="24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5600"/>
              <a:buNone/>
              <a:defRPr sz="5600">
                <a:solidFill>
                  <a:srgbClr val="57068C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52" name="Google Shape;52;p9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9"/>
          <p:cNvSpPr txBox="1"/>
          <p:nvPr>
            <p:ph type="body" idx="1"/>
          </p:nvPr>
        </p:nvSpPr>
        <p:spPr>
          <a:xfrm>
            <a:off x="2120250" y="2660325"/>
            <a:ext cx="4903500" cy="16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 descr=" 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294375" y="1233175"/>
            <a:ext cx="4079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None/>
              <a:defRPr sz="3600">
                <a:solidFill>
                  <a:srgbClr val="5706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8" name="Google Shape;58;p10"/>
          <p:cNvSpPr txBox="1"/>
          <p:nvPr>
            <p:ph type="subTitle" idx="1"/>
          </p:nvPr>
        </p:nvSpPr>
        <p:spPr>
          <a:xfrm>
            <a:off x="294375" y="2803075"/>
            <a:ext cx="3616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6ABA"/>
              </a:buClr>
              <a:buSzPts val="1800"/>
              <a:buNone/>
              <a:defRPr>
                <a:solidFill>
                  <a:srgbClr val="9A6ABA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" name="Google Shape;59;p10"/>
          <p:cNvSpPr txBox="1"/>
          <p:nvPr>
            <p:ph type="body" idx="2"/>
          </p:nvPr>
        </p:nvSpPr>
        <p:spPr>
          <a:xfrm>
            <a:off x="4939500" y="724075"/>
            <a:ext cx="3837000" cy="35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0" name="Google Shape;60;p10" descr=" 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07175" y="4539121"/>
            <a:ext cx="776077" cy="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/>
        </p:nvSpPr>
        <p:spPr>
          <a:xfrm>
            <a:off x="4619925" y="4517225"/>
            <a:ext cx="4192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fld>
            <a:endParaRPr sz="7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68825"/>
            <a:ext cx="842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Font typeface="Frank Ruhl Libre"/>
              <a:buNone/>
              <a:defRPr sz="3600" b="1">
                <a:solidFill>
                  <a:srgbClr val="57068C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4249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1800"/>
              <a:buFont typeface="Montserrat"/>
              <a:buChar char="●"/>
              <a:defRPr sz="1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7068C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22.svg"/><Relationship Id="rId7" Type="http://schemas.openxmlformats.org/officeDocument/2006/relationships/image" Target="../media/image47.png"/><Relationship Id="rId6" Type="http://schemas.openxmlformats.org/officeDocument/2006/relationships/image" Target="../media/image20.svg"/><Relationship Id="rId5" Type="http://schemas.openxmlformats.org/officeDocument/2006/relationships/image" Target="../media/image45.png"/><Relationship Id="rId4" Type="http://schemas.openxmlformats.org/officeDocument/2006/relationships/image" Target="../media/image21.svg"/><Relationship Id="rId3" Type="http://schemas.openxmlformats.org/officeDocument/2006/relationships/image" Target="../media/image46.png"/><Relationship Id="rId2" Type="http://schemas.openxmlformats.org/officeDocument/2006/relationships/image" Target="../media/image19.sv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23.sv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50.png"/><Relationship Id="rId4" Type="http://schemas.openxmlformats.org/officeDocument/2006/relationships/image" Target="../media/image16.svg"/><Relationship Id="rId3" Type="http://schemas.openxmlformats.org/officeDocument/2006/relationships/image" Target="../media/image41.png"/><Relationship Id="rId2" Type="http://schemas.openxmlformats.org/officeDocument/2006/relationships/image" Target="../media/image24.svg"/><Relationship Id="rId1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21.svg"/><Relationship Id="rId7" Type="http://schemas.openxmlformats.org/officeDocument/2006/relationships/image" Target="../media/image46.png"/><Relationship Id="rId6" Type="http://schemas.openxmlformats.org/officeDocument/2006/relationships/image" Target="../media/image27.svg"/><Relationship Id="rId5" Type="http://schemas.openxmlformats.org/officeDocument/2006/relationships/image" Target="../media/image52.png"/><Relationship Id="rId4" Type="http://schemas.openxmlformats.org/officeDocument/2006/relationships/image" Target="../media/image26.svg"/><Relationship Id="rId3" Type="http://schemas.openxmlformats.org/officeDocument/2006/relationships/image" Target="../media/image51.png"/><Relationship Id="rId2" Type="http://schemas.openxmlformats.org/officeDocument/2006/relationships/image" Target="../media/image24.svg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22.svg"/><Relationship Id="rId13" Type="http://schemas.openxmlformats.org/officeDocument/2006/relationships/image" Target="../media/image47.png"/><Relationship Id="rId12" Type="http://schemas.openxmlformats.org/officeDocument/2006/relationships/image" Target="../media/image29.svg"/><Relationship Id="rId11" Type="http://schemas.openxmlformats.org/officeDocument/2006/relationships/image" Target="../media/image54.png"/><Relationship Id="rId10" Type="http://schemas.openxmlformats.org/officeDocument/2006/relationships/image" Target="../media/image28.svg"/><Relationship Id="rId1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svg"/><Relationship Id="rId8" Type="http://schemas.openxmlformats.org/officeDocument/2006/relationships/image" Target="../media/image58.png"/><Relationship Id="rId7" Type="http://schemas.openxmlformats.org/officeDocument/2006/relationships/image" Target="../media/image33.svg"/><Relationship Id="rId6" Type="http://schemas.openxmlformats.org/officeDocument/2006/relationships/image" Target="../media/image32.svg"/><Relationship Id="rId5" Type="http://schemas.openxmlformats.org/officeDocument/2006/relationships/image" Target="../media/image57.png"/><Relationship Id="rId4" Type="http://schemas.openxmlformats.org/officeDocument/2006/relationships/image" Target="../media/image31.svg"/><Relationship Id="rId3" Type="http://schemas.openxmlformats.org/officeDocument/2006/relationships/image" Target="../media/image56.png"/><Relationship Id="rId21" Type="http://schemas.openxmlformats.org/officeDocument/2006/relationships/notesSlide" Target="../notesSlides/notesSlide13.x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30.svg"/><Relationship Id="rId19" Type="http://schemas.openxmlformats.org/officeDocument/2006/relationships/image" Target="../media/image40.svg"/><Relationship Id="rId18" Type="http://schemas.openxmlformats.org/officeDocument/2006/relationships/image" Target="../media/image62.png"/><Relationship Id="rId17" Type="http://schemas.openxmlformats.org/officeDocument/2006/relationships/image" Target="../media/image39.svg"/><Relationship Id="rId16" Type="http://schemas.openxmlformats.org/officeDocument/2006/relationships/image" Target="../media/image61.png"/><Relationship Id="rId15" Type="http://schemas.openxmlformats.org/officeDocument/2006/relationships/image" Target="../media/image38.svg"/><Relationship Id="rId14" Type="http://schemas.openxmlformats.org/officeDocument/2006/relationships/image" Target="../media/image60.png"/><Relationship Id="rId13" Type="http://schemas.openxmlformats.org/officeDocument/2006/relationships/image" Target="../media/image37.svg"/><Relationship Id="rId12" Type="http://schemas.openxmlformats.org/officeDocument/2006/relationships/image" Target="../media/image36.svg"/><Relationship Id="rId11" Type="http://schemas.openxmlformats.org/officeDocument/2006/relationships/image" Target="../media/image59.png"/><Relationship Id="rId10" Type="http://schemas.openxmlformats.org/officeDocument/2006/relationships/image" Target="../media/image35.svg"/><Relationship Id="rId1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7.svg"/><Relationship Id="rId7" Type="http://schemas.openxmlformats.org/officeDocument/2006/relationships/image" Target="../media/image56.png"/><Relationship Id="rId6" Type="http://schemas.openxmlformats.org/officeDocument/2006/relationships/image" Target="../media/image40.svg"/><Relationship Id="rId5" Type="http://schemas.openxmlformats.org/officeDocument/2006/relationships/image" Target="../media/image62.png"/><Relationship Id="rId4" Type="http://schemas.openxmlformats.org/officeDocument/2006/relationships/image" Target="../media/image39.svg"/><Relationship Id="rId3" Type="http://schemas.openxmlformats.org/officeDocument/2006/relationships/image" Target="../media/image61.png"/><Relationship Id="rId2" Type="http://schemas.openxmlformats.org/officeDocument/2006/relationships/image" Target="../media/image38.sv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1.svg"/><Relationship Id="rId1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45.svg"/><Relationship Id="rId7" Type="http://schemas.openxmlformats.org/officeDocument/2006/relationships/image" Target="../media/image67.png"/><Relationship Id="rId6" Type="http://schemas.openxmlformats.org/officeDocument/2006/relationships/image" Target="../media/image44.svg"/><Relationship Id="rId5" Type="http://schemas.openxmlformats.org/officeDocument/2006/relationships/image" Target="../media/image66.png"/><Relationship Id="rId4" Type="http://schemas.openxmlformats.org/officeDocument/2006/relationships/image" Target="../media/image43.svg"/><Relationship Id="rId3" Type="http://schemas.openxmlformats.org/officeDocument/2006/relationships/image" Target="../media/image65.png"/><Relationship Id="rId2" Type="http://schemas.openxmlformats.org/officeDocument/2006/relationships/image" Target="../media/image42.sv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3.svg"/><Relationship Id="rId1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48.svg"/><Relationship Id="rId7" Type="http://schemas.openxmlformats.org/officeDocument/2006/relationships/image" Target="../media/image70.png"/><Relationship Id="rId6" Type="http://schemas.openxmlformats.org/officeDocument/2006/relationships/image" Target="../media/image47.svg"/><Relationship Id="rId5" Type="http://schemas.openxmlformats.org/officeDocument/2006/relationships/image" Target="../media/image69.png"/><Relationship Id="rId4" Type="http://schemas.openxmlformats.org/officeDocument/2006/relationships/image" Target="../media/image43.svg"/><Relationship Id="rId3" Type="http://schemas.openxmlformats.org/officeDocument/2006/relationships/image" Target="../media/image65.png"/><Relationship Id="rId2" Type="http://schemas.openxmlformats.org/officeDocument/2006/relationships/image" Target="../media/image46.sv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1.sv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9.svg"/><Relationship Id="rId1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4.svg"/><Relationship Id="rId3" Type="http://schemas.openxmlformats.org/officeDocument/2006/relationships/image" Target="../media/image66.png"/><Relationship Id="rId2" Type="http://schemas.openxmlformats.org/officeDocument/2006/relationships/image" Target="../media/image16.sv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.svg"/><Relationship Id="rId5" Type="http://schemas.openxmlformats.org/officeDocument/2006/relationships/image" Target="../media/image26.png"/><Relationship Id="rId4" Type="http://schemas.openxmlformats.org/officeDocument/2006/relationships/image" Target="../media/image3.svg"/><Relationship Id="rId3" Type="http://schemas.openxmlformats.org/officeDocument/2006/relationships/image" Target="../media/image28.png"/><Relationship Id="rId2" Type="http://schemas.openxmlformats.org/officeDocument/2006/relationships/image" Target="../media/image2.svg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7.svg"/><Relationship Id="rId7" Type="http://schemas.openxmlformats.org/officeDocument/2006/relationships/image" Target="../media/image32.png"/><Relationship Id="rId6" Type="http://schemas.openxmlformats.org/officeDocument/2006/relationships/image" Target="../media/image6.svg"/><Relationship Id="rId5" Type="http://schemas.openxmlformats.org/officeDocument/2006/relationships/image" Target="../media/image31.png"/><Relationship Id="rId4" Type="http://schemas.openxmlformats.org/officeDocument/2006/relationships/image" Target="../media/image5.svg"/><Relationship Id="rId3" Type="http://schemas.openxmlformats.org/officeDocument/2006/relationships/image" Target="../media/image30.png"/><Relationship Id="rId2" Type="http://schemas.openxmlformats.org/officeDocument/2006/relationships/image" Target="../media/image4.sv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1.svg"/><Relationship Id="rId15" Type="http://schemas.openxmlformats.org/officeDocument/2006/relationships/image" Target="../media/image36.png"/><Relationship Id="rId14" Type="http://schemas.openxmlformats.org/officeDocument/2006/relationships/image" Target="../media/image10.svg"/><Relationship Id="rId13" Type="http://schemas.openxmlformats.org/officeDocument/2006/relationships/image" Target="../media/image35.png"/><Relationship Id="rId12" Type="http://schemas.openxmlformats.org/officeDocument/2006/relationships/image" Target="../media/image9.svg"/><Relationship Id="rId11" Type="http://schemas.openxmlformats.org/officeDocument/2006/relationships/image" Target="../media/image34.png"/><Relationship Id="rId10" Type="http://schemas.openxmlformats.org/officeDocument/2006/relationships/image" Target="../media/image8.svg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svg"/><Relationship Id="rId1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svg"/><Relationship Id="rId3" Type="http://schemas.openxmlformats.org/officeDocument/2006/relationships/image" Target="../media/image39.png"/><Relationship Id="rId2" Type="http://schemas.openxmlformats.org/officeDocument/2006/relationships/image" Target="../media/image13.svg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42.png"/><Relationship Id="rId4" Type="http://schemas.openxmlformats.org/officeDocument/2006/relationships/image" Target="../media/image16.svg"/><Relationship Id="rId3" Type="http://schemas.openxmlformats.org/officeDocument/2006/relationships/image" Target="../media/image41.png"/><Relationship Id="rId2" Type="http://schemas.openxmlformats.org/officeDocument/2006/relationships/image" Target="../media/image15.svg"/><Relationship Id="rId1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7.svg"/><Relationship Id="rId7" Type="http://schemas.openxmlformats.org/officeDocument/2006/relationships/image" Target="../media/image42.png"/><Relationship Id="rId6" Type="http://schemas.openxmlformats.org/officeDocument/2006/relationships/image" Target="../media/image15.svg"/><Relationship Id="rId5" Type="http://schemas.openxmlformats.org/officeDocument/2006/relationships/image" Target="../media/image40.png"/><Relationship Id="rId4" Type="http://schemas.openxmlformats.org/officeDocument/2006/relationships/image" Target="../media/image18.svg"/><Relationship Id="rId3" Type="http://schemas.openxmlformats.org/officeDocument/2006/relationships/image" Target="../media/image43.png"/><Relationship Id="rId2" Type="http://schemas.openxmlformats.org/officeDocument/2006/relationships/image" Target="../media/image16.sv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.svg"/><Relationship Id="rId3" Type="http://schemas.openxmlformats.org/officeDocument/2006/relationships/image" Target="../media/image45.png"/><Relationship Id="rId2" Type="http://schemas.openxmlformats.org/officeDocument/2006/relationships/image" Target="../media/image19.svg"/><Relationship Id="rId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0" y="1253675"/>
            <a:ext cx="9144000" cy="1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Building Extensible Program Logics</a:t>
            </a:r>
            <a:br>
              <a:rPr lang="en-GB" sz="4000"/>
            </a:br>
            <a:r>
              <a:rPr lang="en-GB" sz="4000"/>
              <a:t>with Effect Handlers</a:t>
            </a:r>
            <a:endParaRPr sz="4000"/>
          </a:p>
        </p:txBody>
      </p:sp>
      <p:sp>
        <p:nvSpPr>
          <p:cNvPr id="111" name="Google Shape;111;p19"/>
          <p:cNvSpPr txBox="1"/>
          <p:nvPr>
            <p:ph type="body" idx="1"/>
          </p:nvPr>
        </p:nvSpPr>
        <p:spPr>
          <a:xfrm>
            <a:off x="2496300" y="4136248"/>
            <a:ext cx="41514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England System Verification Day</a:t>
            </a:r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October 3, 2025</a:t>
            </a:r>
            <a:endParaRPr lang="en-GB"/>
          </a:p>
        </p:txBody>
      </p:sp>
      <p:sp>
        <p:nvSpPr>
          <p:cNvPr id="112" name="Google Shape;112;p19"/>
          <p:cNvSpPr txBox="1"/>
          <p:nvPr>
            <p:ph type="subTitle" idx="2"/>
          </p:nvPr>
        </p:nvSpPr>
        <p:spPr>
          <a:xfrm>
            <a:off x="1756950" y="3008120"/>
            <a:ext cx="56301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Montserrat SemiBold" charset="0"/>
                <a:cs typeface="Montserrat SemiBold" charset="0"/>
              </a:rPr>
              <a:t>Zichen Zhang</a:t>
            </a:r>
            <a:r>
              <a:rPr lang="en-US" altLang="en-GB"/>
              <a:t>;</a:t>
            </a:r>
            <a:r>
              <a:rPr lang="en-GB"/>
              <a:t> Simon Gregersen</a:t>
            </a:r>
            <a:r>
              <a:rPr lang="en-US" altLang="en-GB"/>
              <a:t>; </a:t>
            </a:r>
            <a:r>
              <a:rPr lang="en-GB"/>
              <a:t>Joseph Tassarotti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Reasoning</a:t>
            </a:r>
            <a:r>
              <a:rPr lang="en-US">
                <a:sym typeface="+mn-ea"/>
              </a:rPr>
              <a:t> in </a:t>
            </a:r>
            <a:r>
              <a:rPr lang="en-US">
                <a:sym typeface="+mn-ea"/>
              </a:rPr>
              <a:t>Hazel</a:t>
            </a:r>
            <a:endParaRPr lang="en-US"/>
          </a:p>
        </p:txBody>
      </p:sp>
      <p:pic>
        <p:nvPicPr>
          <p:cNvPr id="3" name="Picture 2" descr="/home/zichen-zhang/Desktop/formulas/unary/client (Hoare)/03.svg0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35443" y="1345565"/>
            <a:ext cx="5867400" cy="657225"/>
          </a:xfrm>
          <a:prstGeom prst="rect">
            <a:avLst/>
          </a:prstGeom>
        </p:spPr>
      </p:pic>
      <p:pic>
        <p:nvPicPr>
          <p:cNvPr id="4" name="Picture 3" descr="/home/zichen-zhang/Desktop/formulas/unary/heap/00.svg0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16455" y="2416810"/>
            <a:ext cx="4905375" cy="390525"/>
          </a:xfrm>
          <a:prstGeom prst="rect">
            <a:avLst/>
          </a:prstGeom>
        </p:spPr>
      </p:pic>
      <p:sp>
        <p:nvSpPr>
          <p:cNvPr id="6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Picture 9" descr="03-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3295" y="1612265"/>
            <a:ext cx="2400300" cy="390525"/>
          </a:xfrm>
          <a:prstGeom prst="rect">
            <a:avLst/>
          </a:prstGeom>
        </p:spPr>
      </p:pic>
      <p:pic>
        <p:nvPicPr>
          <p:cNvPr id="11" name="Picture 10" descr="0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3935" y="3184525"/>
            <a:ext cx="1790700" cy="390525"/>
          </a:xfrm>
          <a:prstGeom prst="rect">
            <a:avLst/>
          </a:prstGeom>
        </p:spPr>
      </p:pic>
      <p:pic>
        <p:nvPicPr>
          <p:cNvPr id="12" name="Picture 11" descr="0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1080" y="3823970"/>
            <a:ext cx="429577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Sum Protocol</a:t>
            </a:r>
            <a:endParaRPr lang="en-US"/>
          </a:p>
        </p:txBody>
      </p:sp>
      <p:pic>
        <p:nvPicPr>
          <p:cNvPr id="11" name="Picture 10" descr="0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3755" y="3025140"/>
            <a:ext cx="7477125" cy="657225"/>
          </a:xfrm>
          <a:prstGeom prst="rect">
            <a:avLst/>
          </a:prstGeom>
        </p:spPr>
      </p:pic>
      <p:pic>
        <p:nvPicPr>
          <p:cNvPr id="13" name="Picture 12" descr="0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45" y="1103630"/>
            <a:ext cx="3609975" cy="58102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853940" y="1254760"/>
            <a:ext cx="2418080" cy="485140"/>
            <a:chOff x="7644" y="1976"/>
            <a:chExt cx="3808" cy="764"/>
          </a:xfrm>
        </p:grpSpPr>
        <p:sp>
          <p:nvSpPr>
            <p:cNvPr id="27" name="Rectangles 26"/>
            <p:cNvSpPr/>
            <p:nvPr/>
          </p:nvSpPr>
          <p:spPr>
            <a:xfrm>
              <a:off x="7644" y="1976"/>
              <a:ext cx="3808" cy="7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39" name="Picture 38" descr="/home/zichen-zhang/Desktop/formulas/unary/protocol/03.svg0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22" y="2148"/>
              <a:ext cx="3652" cy="420"/>
            </a:xfrm>
            <a:prstGeom prst="rect">
              <a:avLst/>
            </a:prstGeom>
          </p:spPr>
        </p:pic>
      </p:grp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Sum Protocol</a:t>
            </a:r>
            <a:endParaRPr lang="en-US"/>
          </a:p>
        </p:txBody>
      </p:sp>
      <p:pic>
        <p:nvPicPr>
          <p:cNvPr id="11" name="Picture 10" descr="0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3755" y="1344168"/>
            <a:ext cx="7477125" cy="657225"/>
          </a:xfrm>
          <a:prstGeom prst="rect">
            <a:avLst/>
          </a:prstGeom>
        </p:spPr>
      </p:pic>
      <p:pic>
        <p:nvPicPr>
          <p:cNvPr id="4" name="Picture 3" descr="/home/zichen-zhang/Desktop/formulas/unary/heap/02.svg0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52918" y="3022600"/>
            <a:ext cx="5638800" cy="390525"/>
          </a:xfrm>
          <a:prstGeom prst="rect">
            <a:avLst/>
          </a:prstGeom>
        </p:spPr>
      </p:pic>
      <p:pic>
        <p:nvPicPr>
          <p:cNvPr id="3" name="Picture 2" descr="/home/zichen-zhang/Desktop/formulas/unary/heap/03.svg0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98433" y="2096135"/>
            <a:ext cx="3933825" cy="390525"/>
          </a:xfrm>
          <a:prstGeom prst="rect">
            <a:avLst/>
          </a:prstGeom>
        </p:spPr>
      </p:pic>
      <p:sp>
        <p:nvSpPr>
          <p:cNvPr id="5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0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1370" y="2545080"/>
            <a:ext cx="4905375" cy="390525"/>
          </a:xfrm>
          <a:prstGeom prst="rect">
            <a:avLst/>
          </a:prstGeom>
        </p:spPr>
      </p:pic>
      <p:pic>
        <p:nvPicPr>
          <p:cNvPr id="9" name="Picture 8" descr="0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91685" y="3562350"/>
            <a:ext cx="3076575" cy="371475"/>
          </a:xfrm>
          <a:prstGeom prst="rect">
            <a:avLst/>
          </a:prstGeom>
        </p:spPr>
      </p:pic>
      <p:pic>
        <p:nvPicPr>
          <p:cNvPr id="10" name="Picture 9" descr="05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47595" y="4102100"/>
            <a:ext cx="4352925" cy="390525"/>
          </a:xfrm>
          <a:prstGeom prst="rect">
            <a:avLst/>
          </a:prstGeom>
        </p:spPr>
      </p:pic>
      <p:pic>
        <p:nvPicPr>
          <p:cNvPr id="12" name="Picture 11" descr="06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9470" y="3562350"/>
            <a:ext cx="1790700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Installing Handlers</a:t>
            </a:r>
            <a:endParaRPr lang="en-US"/>
          </a:p>
        </p:txBody>
      </p:sp>
      <p:pic>
        <p:nvPicPr>
          <p:cNvPr id="5" name="Picture 4" descr="/home/zichen-zhang/Desktop/formulas/unary/construct/handler-1.svghandler-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62430" y="1199515"/>
            <a:ext cx="3438525" cy="35909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86200" y="1445260"/>
            <a:ext cx="4581525" cy="475615"/>
            <a:chOff x="5865" y="1073"/>
            <a:chExt cx="7215" cy="749"/>
          </a:xfrm>
        </p:grpSpPr>
        <p:sp>
          <p:nvSpPr>
            <p:cNvPr id="7" name="Rectangles 6"/>
            <p:cNvSpPr/>
            <p:nvPr/>
          </p:nvSpPr>
          <p:spPr>
            <a:xfrm>
              <a:off x="5865" y="1073"/>
              <a:ext cx="7214" cy="7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0" name="Picture 9" descr="/home/zichen-zhang/Desktop/formulas/unary/construct/00.svg0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865" y="1073"/>
              <a:ext cx="7215" cy="615"/>
            </a:xfrm>
            <a:prstGeom prst="rect">
              <a:avLst/>
            </a:prstGeom>
          </p:spPr>
        </p:pic>
      </p:grpSp>
      <p:pic>
        <p:nvPicPr>
          <p:cNvPr id="20" name="Picture 19" descr="/home/zichen-zhang/Desktop/formulas/unary/construct/handler-2.svghandler-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4208" y="1197864"/>
            <a:ext cx="3438525" cy="35909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886200" y="1444752"/>
            <a:ext cx="4581525" cy="475615"/>
            <a:chOff x="5865" y="1073"/>
            <a:chExt cx="7215" cy="749"/>
          </a:xfrm>
        </p:grpSpPr>
        <p:sp>
          <p:nvSpPr>
            <p:cNvPr id="22" name="Rectangles 21"/>
            <p:cNvSpPr/>
            <p:nvPr/>
          </p:nvSpPr>
          <p:spPr>
            <a:xfrm>
              <a:off x="5865" y="1073"/>
              <a:ext cx="7214" cy="7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23" name="Picture 22" descr="/home/zichen-zhang/Desktop/formulas/unary/construct/01.svg0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65" y="1073"/>
              <a:ext cx="7215" cy="615"/>
            </a:xfrm>
            <a:prstGeom prst="rect">
              <a:avLst/>
            </a:prstGeom>
          </p:spPr>
        </p:pic>
      </p:grpSp>
      <p:pic>
        <p:nvPicPr>
          <p:cNvPr id="24" name="Picture 23" descr="/home/zichen-zhang/Desktop/formulas/unary/construct/handler-3.svghandler-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4208" y="1197864"/>
            <a:ext cx="3438525" cy="35909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886200" y="1444752"/>
            <a:ext cx="4581525" cy="475615"/>
            <a:chOff x="5865" y="1073"/>
            <a:chExt cx="7215" cy="749"/>
          </a:xfrm>
        </p:grpSpPr>
        <p:sp>
          <p:nvSpPr>
            <p:cNvPr id="26" name="Rectangles 25"/>
            <p:cNvSpPr/>
            <p:nvPr/>
          </p:nvSpPr>
          <p:spPr>
            <a:xfrm>
              <a:off x="5865" y="1073"/>
              <a:ext cx="7214" cy="7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27" name="Picture 26" descr="/home/zichen-zhang/Desktop/formulas/unary/construct/02.svg0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65" y="1073"/>
              <a:ext cx="7215" cy="615"/>
            </a:xfrm>
            <a:prstGeom prst="rect">
              <a:avLst/>
            </a:prstGeom>
          </p:spPr>
        </p:pic>
      </p:grpSp>
      <p:pic>
        <p:nvPicPr>
          <p:cNvPr id="28" name="Picture 27" descr="handler-4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64208" y="1197864"/>
            <a:ext cx="3438525" cy="359092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886200" y="1445260"/>
            <a:ext cx="4580890" cy="474980"/>
            <a:chOff x="5865" y="1073"/>
            <a:chExt cx="7214" cy="748"/>
          </a:xfrm>
        </p:grpSpPr>
        <p:sp>
          <p:nvSpPr>
            <p:cNvPr id="33" name="Rectangles 32"/>
            <p:cNvSpPr/>
            <p:nvPr/>
          </p:nvSpPr>
          <p:spPr>
            <a:xfrm>
              <a:off x="5865" y="1073"/>
              <a:ext cx="7214" cy="7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35" name="Picture 34" descr="0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65" y="1073"/>
              <a:ext cx="7215" cy="61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304790" y="2091055"/>
            <a:ext cx="2333625" cy="455295"/>
            <a:chOff x="8244" y="2528"/>
            <a:chExt cx="3675" cy="717"/>
          </a:xfrm>
        </p:grpSpPr>
        <p:sp>
          <p:nvSpPr>
            <p:cNvPr id="37" name="Rectangles 36"/>
            <p:cNvSpPr/>
            <p:nvPr/>
          </p:nvSpPr>
          <p:spPr>
            <a:xfrm>
              <a:off x="8246" y="2528"/>
              <a:ext cx="3673" cy="7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38" name="Picture 37" descr="/home/zichen-zhang/Desktop/formulas/unary/construct/run-3.svgrun-3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244" y="2675"/>
              <a:ext cx="3675" cy="51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 rot="0">
            <a:off x="5304790" y="4068445"/>
            <a:ext cx="2333625" cy="455295"/>
            <a:chOff x="8244" y="2528"/>
            <a:chExt cx="3675" cy="717"/>
          </a:xfrm>
        </p:grpSpPr>
        <p:sp>
          <p:nvSpPr>
            <p:cNvPr id="40" name="Rectangles 39"/>
            <p:cNvSpPr/>
            <p:nvPr/>
          </p:nvSpPr>
          <p:spPr>
            <a:xfrm>
              <a:off x="8246" y="2528"/>
              <a:ext cx="3673" cy="7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41" name="Picture 40" descr="run-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44" y="2675"/>
              <a:ext cx="3675" cy="5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rot="0">
            <a:off x="5306060" y="3079750"/>
            <a:ext cx="2333625" cy="455295"/>
            <a:chOff x="8244" y="2528"/>
            <a:chExt cx="3675" cy="717"/>
          </a:xfrm>
        </p:grpSpPr>
        <p:sp>
          <p:nvSpPr>
            <p:cNvPr id="43" name="Rectangles 42"/>
            <p:cNvSpPr/>
            <p:nvPr/>
          </p:nvSpPr>
          <p:spPr>
            <a:xfrm>
              <a:off x="8246" y="2528"/>
              <a:ext cx="3673" cy="7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44" name="Picture 43" descr="/home/zichen-zhang/Desktop/formulas/unary/construct/run-2.svgrun-2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8244" y="2675"/>
              <a:ext cx="3675" cy="510"/>
            </a:xfrm>
            <a:prstGeom prst="rect">
              <a:avLst/>
            </a:prstGeom>
          </p:spPr>
        </p:pic>
      </p:grp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Group 5"/>
          <p:cNvGrpSpPr/>
          <p:nvPr/>
        </p:nvGrpSpPr>
        <p:grpSpPr>
          <a:xfrm>
            <a:off x="587375" y="1200150"/>
            <a:ext cx="2333625" cy="455295"/>
            <a:chOff x="8244" y="2528"/>
            <a:chExt cx="3675" cy="717"/>
          </a:xfrm>
        </p:grpSpPr>
        <p:sp>
          <p:nvSpPr>
            <p:cNvPr id="19" name="Rectangles 18"/>
            <p:cNvSpPr/>
            <p:nvPr/>
          </p:nvSpPr>
          <p:spPr>
            <a:xfrm>
              <a:off x="8246" y="2528"/>
              <a:ext cx="3673" cy="7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20" name="Picture 19" descr="/home/zichen-zhang/Desktop/formulas/unary/construct/run-3.svgrun-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244" y="2675"/>
              <a:ext cx="3675" cy="51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448810" y="3444240"/>
            <a:ext cx="2333625" cy="455295"/>
            <a:chOff x="8244" y="2528"/>
            <a:chExt cx="3675" cy="717"/>
          </a:xfrm>
        </p:grpSpPr>
        <p:sp>
          <p:nvSpPr>
            <p:cNvPr id="9" name="Rectangles 8"/>
            <p:cNvSpPr/>
            <p:nvPr/>
          </p:nvSpPr>
          <p:spPr>
            <a:xfrm>
              <a:off x="8246" y="2528"/>
              <a:ext cx="3673" cy="7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4" name="Picture 3" descr="run-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44" y="2675"/>
              <a:ext cx="3675" cy="51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448810" y="2961640"/>
            <a:ext cx="2333625" cy="455295"/>
            <a:chOff x="8244" y="2528"/>
            <a:chExt cx="3675" cy="717"/>
          </a:xfrm>
        </p:grpSpPr>
        <p:sp>
          <p:nvSpPr>
            <p:cNvPr id="12" name="Rectangles 11"/>
            <p:cNvSpPr/>
            <p:nvPr/>
          </p:nvSpPr>
          <p:spPr>
            <a:xfrm>
              <a:off x="8246" y="2528"/>
              <a:ext cx="3673" cy="7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3" name="Picture 12" descr="/home/zichen-zhang/Desktop/formulas/unary/construct/run-2.svgrun-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244" y="2675"/>
              <a:ext cx="3675" cy="510"/>
            </a:xfrm>
            <a:prstGeom prst="rect">
              <a:avLst/>
            </a:prstGeom>
          </p:spPr>
        </p:pic>
      </p:grpSp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Concurrency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48410" y="2688590"/>
            <a:ext cx="1866265" cy="1811020"/>
            <a:chOff x="8736" y="4210"/>
            <a:chExt cx="2939" cy="2852"/>
          </a:xfrm>
        </p:grpSpPr>
        <p:grpSp>
          <p:nvGrpSpPr>
            <p:cNvPr id="16" name="Group 15"/>
            <p:cNvGrpSpPr/>
            <p:nvPr/>
          </p:nvGrpSpPr>
          <p:grpSpPr>
            <a:xfrm>
              <a:off x="8746" y="4210"/>
              <a:ext cx="2639" cy="2176"/>
              <a:chOff x="8650" y="5135"/>
              <a:chExt cx="2639" cy="217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8650" y="5135"/>
                <a:ext cx="2639" cy="217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9849" y="5281"/>
                <a:ext cx="6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sz="2000" i="1">
                    <a:latin typeface="Montserrat" charset="0"/>
                    <a:cs typeface="Montserrat" charset="0"/>
                  </a:rPr>
                  <a:t>e</a:t>
                </a:r>
                <a:r>
                  <a:rPr lang="en-US" sz="2000" baseline="-25000">
                    <a:latin typeface="Montserrat" charset="0"/>
                    <a:cs typeface="Montserrat" charset="0"/>
                  </a:rPr>
                  <a:t>3</a:t>
                </a:r>
                <a:endParaRPr lang="en-US" sz="2000"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10" name="Text Box 9"/>
              <p:cNvSpPr txBox="1"/>
              <p:nvPr/>
            </p:nvSpPr>
            <p:spPr>
              <a:xfrm>
                <a:off x="9487" y="6580"/>
                <a:ext cx="702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sz="2000" i="1">
                    <a:latin typeface="Montserrat" charset="0"/>
                    <a:cs typeface="Montserrat" charset="0"/>
                  </a:rPr>
                  <a:t>e</a:t>
                </a:r>
                <a:r>
                  <a:rPr lang="en-US" sz="2000" baseline="-25000">
                    <a:latin typeface="Montserrat" charset="0"/>
                    <a:cs typeface="Montserrat" charset="0"/>
                  </a:rPr>
                  <a:t>0</a:t>
                </a:r>
                <a:endParaRPr lang="en-US" sz="2000"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14" name="Text Box 13"/>
              <p:cNvSpPr txBox="1"/>
              <p:nvPr/>
            </p:nvSpPr>
            <p:spPr>
              <a:xfrm>
                <a:off x="10414" y="5967"/>
                <a:ext cx="678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sz="2000" i="1">
                    <a:latin typeface="Montserrat" charset="0"/>
                    <a:cs typeface="Montserrat" charset="0"/>
                  </a:rPr>
                  <a:t>e</a:t>
                </a:r>
                <a:r>
                  <a:rPr lang="en-US" sz="2000" baseline="-25000">
                    <a:latin typeface="Montserrat" charset="0"/>
                    <a:cs typeface="Montserrat" charset="0"/>
                  </a:rPr>
                  <a:t>2</a:t>
                </a:r>
                <a:endParaRPr lang="en-US" sz="2000">
                  <a:latin typeface="Montserrat" charset="0"/>
                  <a:cs typeface="Montserrat" charset="0"/>
                </a:endParaRPr>
              </a:p>
            </p:txBody>
          </p:sp>
        </p:grpSp>
        <p:sp>
          <p:nvSpPr>
            <p:cNvPr id="17" name="Text Box 16"/>
            <p:cNvSpPr txBox="1"/>
            <p:nvPr/>
          </p:nvSpPr>
          <p:spPr>
            <a:xfrm>
              <a:off x="8736" y="6385"/>
              <a:ext cx="2939" cy="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200">
                  <a:latin typeface="Montserrat" charset="0"/>
                  <a:cs typeface="Montserrat" charset="0"/>
                </a:rPr>
                <a:t>Thread Pool</a:t>
              </a:r>
              <a:endParaRPr lang="en-US" sz="2200"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24" name="Text Box 23"/>
          <p:cNvSpPr txBox="1"/>
          <p:nvPr/>
        </p:nvSpPr>
        <p:spPr>
          <a:xfrm>
            <a:off x="3381375" y="2042160"/>
            <a:ext cx="213360" cy="3073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p>
            <a:r>
              <a:rPr lang="en-US" sz="2000" i="1">
                <a:solidFill>
                  <a:srgbClr val="000000"/>
                </a:solidFill>
                <a:latin typeface="Montserrat" charset="0"/>
                <a:ea typeface="Arial"/>
                <a:cs typeface="Montserrat" charset="0"/>
              </a:rPr>
              <a:t>e</a:t>
            </a:r>
            <a:r>
              <a:rPr lang="en-US" sz="2000" baseline="-25000">
                <a:solidFill>
                  <a:srgbClr val="000000"/>
                </a:solidFill>
                <a:latin typeface="Montserrat" charset="0"/>
                <a:ea typeface="Arial"/>
                <a:cs typeface="Montserrat" charset="0"/>
              </a:rPr>
              <a:t>1</a:t>
            </a:r>
            <a:endParaRPr lang="en-US" sz="2000">
              <a:solidFill>
                <a:schemeClr val="tx1">
                  <a:lumMod val="75000"/>
                </a:schemeClr>
              </a:solidFill>
              <a:latin typeface="Montserrat" charset="0"/>
              <a:cs typeface="Montserrat" charset="0"/>
            </a:endParaRPr>
          </a:p>
        </p:txBody>
      </p:sp>
      <p:cxnSp>
        <p:nvCxnSpPr>
          <p:cNvPr id="30" name="Curved Connector 29"/>
          <p:cNvCxnSpPr>
            <a:stCxn id="53" idx="0"/>
            <a:endCxn id="24" idx="1"/>
          </p:cNvCxnSpPr>
          <p:nvPr/>
        </p:nvCxnSpPr>
        <p:spPr>
          <a:xfrm rot="16200000">
            <a:off x="2031048" y="1715453"/>
            <a:ext cx="869950" cy="1830705"/>
          </a:xfrm>
          <a:prstGeom prst="curvedConnector2">
            <a:avLst/>
          </a:prstGeom>
          <a:ln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594735" y="1995805"/>
            <a:ext cx="821690" cy="353695"/>
            <a:chOff x="5661" y="3143"/>
            <a:chExt cx="1294" cy="557"/>
          </a:xfrm>
        </p:grpSpPr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5661" y="3458"/>
              <a:ext cx="695" cy="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535" y="3216"/>
              <a:ext cx="421" cy="4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p>
              <a:r>
                <a:rPr lang="en-US" sz="2000" i="1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e</a:t>
              </a:r>
              <a:r>
                <a:rPr lang="en-US" sz="2000" baseline="-25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1</a:t>
              </a:r>
              <a:r>
                <a:rPr lang="en-US" sz="2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’</a:t>
              </a:r>
              <a:endParaRPr lang="en-US" sz="2000">
                <a:solidFill>
                  <a:schemeClr val="tx1">
                    <a:lumMod val="75000"/>
                  </a:schemeClr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6176" y="3143"/>
              <a:ext cx="396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>
                  <a:solidFill>
                    <a:schemeClr val="accent6"/>
                  </a:solidFill>
                  <a:latin typeface="Montserrat" charset="0"/>
                  <a:cs typeface="Montserrat" charset="0"/>
                </a:rPr>
                <a:t>*</a:t>
              </a:r>
              <a:endParaRPr lang="en-US">
                <a:solidFill>
                  <a:schemeClr val="accent6"/>
                </a:solidFill>
                <a:latin typeface="Montserrat" charset="0"/>
                <a:cs typeface="Montserrat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7060" y="2042160"/>
            <a:ext cx="1359535" cy="307340"/>
            <a:chOff x="6956" y="3216"/>
            <a:chExt cx="2141" cy="484"/>
          </a:xfrm>
        </p:grpSpPr>
        <p:sp>
          <p:nvSpPr>
            <p:cNvPr id="32" name="Text Box 31"/>
            <p:cNvSpPr txBox="1"/>
            <p:nvPr/>
          </p:nvSpPr>
          <p:spPr>
            <a:xfrm>
              <a:off x="7531" y="3216"/>
              <a:ext cx="1566" cy="4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p>
              <a:r>
                <a:rPr lang="en-US" sz="2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do (E, </a:t>
              </a:r>
              <a:r>
                <a:rPr lang="en-US" sz="2000" i="1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v</a:t>
              </a:r>
              <a:r>
                <a:rPr lang="en-US" sz="2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)</a:t>
              </a:r>
              <a:endParaRPr lang="en-US" sz="2000">
                <a:solidFill>
                  <a:schemeClr val="tx1">
                    <a:lumMod val="75000"/>
                  </a:schemeClr>
                </a:solidFill>
                <a:latin typeface="Montserrat" charset="0"/>
                <a:cs typeface="Montserrat" charset="0"/>
              </a:endParaRPr>
            </a:p>
          </p:txBody>
        </p:sp>
        <p:cxnSp>
          <p:nvCxnSpPr>
            <p:cNvPr id="37" name="Straight Arrow Connector 36"/>
            <p:cNvCxnSpPr>
              <a:stCxn id="26" idx="3"/>
              <a:endCxn id="32" idx="1"/>
            </p:cNvCxnSpPr>
            <p:nvPr/>
          </p:nvCxnSpPr>
          <p:spPr>
            <a:xfrm>
              <a:off x="6956" y="3458"/>
              <a:ext cx="575" cy="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Text Box 39"/>
          <p:cNvSpPr txBox="1"/>
          <p:nvPr/>
        </p:nvSpPr>
        <p:spPr>
          <a:xfrm>
            <a:off x="4991735" y="2195830"/>
            <a:ext cx="1530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</a:t>
            </a:r>
            <a:endParaRPr lang="en-US"/>
          </a:p>
        </p:txBody>
      </p:sp>
      <p:cxnSp>
        <p:nvCxnSpPr>
          <p:cNvPr id="41" name="Curved Connector 40"/>
          <p:cNvCxnSpPr>
            <a:stCxn id="40" idx="1"/>
            <a:endCxn id="13" idx="1"/>
          </p:cNvCxnSpPr>
          <p:nvPr/>
        </p:nvCxnSpPr>
        <p:spPr>
          <a:xfrm rot="10800000" flipV="1">
            <a:off x="4448175" y="2349500"/>
            <a:ext cx="542925" cy="867410"/>
          </a:xfrm>
          <a:prstGeom prst="curvedConnector3">
            <a:avLst>
              <a:gd name="adj1" fmla="val 143860"/>
            </a:avLst>
          </a:prstGeom>
          <a:ln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 Box 42"/>
          <p:cNvSpPr txBox="1"/>
          <p:nvPr/>
        </p:nvSpPr>
        <p:spPr>
          <a:xfrm>
            <a:off x="5617845" y="2167255"/>
            <a:ext cx="1530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</a:t>
            </a:r>
            <a:endParaRPr lang="en-US"/>
          </a:p>
        </p:txBody>
      </p:sp>
      <p:cxnSp>
        <p:nvCxnSpPr>
          <p:cNvPr id="46" name="Curved Connector 45"/>
          <p:cNvCxnSpPr>
            <a:stCxn id="13" idx="3"/>
            <a:endCxn id="43" idx="3"/>
          </p:cNvCxnSpPr>
          <p:nvPr/>
        </p:nvCxnSpPr>
        <p:spPr>
          <a:xfrm flipH="1" flipV="1">
            <a:off x="5770880" y="2320925"/>
            <a:ext cx="1011555" cy="895985"/>
          </a:xfrm>
          <a:prstGeom prst="curvedConnector3">
            <a:avLst>
              <a:gd name="adj1" fmla="val -23540"/>
            </a:avLst>
          </a:prstGeom>
          <a:ln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>
            <a:off x="2884170" y="1016000"/>
            <a:ext cx="1061720" cy="3728720"/>
          </a:xfrm>
          <a:prstGeom prst="curvedConnector3">
            <a:avLst>
              <a:gd name="adj1" fmla="val 138576"/>
            </a:avLst>
          </a:prstGeom>
          <a:ln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ectangles 52"/>
          <p:cNvSpPr/>
          <p:nvPr/>
        </p:nvSpPr>
        <p:spPr>
          <a:xfrm>
            <a:off x="1386840" y="3065780"/>
            <a:ext cx="327660" cy="345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Text Box 51"/>
          <p:cNvSpPr txBox="1"/>
          <p:nvPr/>
        </p:nvSpPr>
        <p:spPr>
          <a:xfrm>
            <a:off x="1318895" y="3009265"/>
            <a:ext cx="3962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i="1">
                <a:latin typeface="Montserrat" charset="0"/>
                <a:cs typeface="Montserrat" charset="0"/>
              </a:rPr>
              <a:t>e</a:t>
            </a:r>
            <a:r>
              <a:rPr lang="en-US" sz="2000" baseline="-25000">
                <a:latin typeface="Montserrat" charset="0"/>
                <a:cs typeface="Montserrat" charset="0"/>
              </a:rPr>
              <a:t>1</a:t>
            </a:r>
            <a:endParaRPr lang="en-US" sz="2000">
              <a:latin typeface="Montserrat" charset="0"/>
              <a:cs typeface="Montserrat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66540" y="1195705"/>
            <a:ext cx="4580890" cy="474980"/>
            <a:chOff x="5865" y="1073"/>
            <a:chExt cx="7214" cy="748"/>
          </a:xfrm>
        </p:grpSpPr>
        <p:sp>
          <p:nvSpPr>
            <p:cNvPr id="33" name="Rectangles 32"/>
            <p:cNvSpPr/>
            <p:nvPr/>
          </p:nvSpPr>
          <p:spPr>
            <a:xfrm>
              <a:off x="5865" y="1073"/>
              <a:ext cx="7214" cy="7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35" name="Picture 34" descr="0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65" y="1073"/>
              <a:ext cx="7215" cy="615"/>
            </a:xfrm>
            <a:prstGeom prst="rect">
              <a:avLst/>
            </a:prstGeom>
          </p:spPr>
        </p:pic>
      </p:grpSp>
      <p:sp>
        <p:nvSpPr>
          <p:cNvPr id="21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52" grpId="0"/>
      <p:bldP spid="52" grpId="1"/>
      <p:bldP spid="53" grpId="0" bldLvl="0" animBg="1"/>
      <p:bldP spid="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Execution Trace</a:t>
            </a:r>
            <a:endParaRPr lang="en-US"/>
          </a:p>
        </p:txBody>
      </p:sp>
      <p:sp>
        <p:nvSpPr>
          <p:cNvPr id="51" name="Text Box 50"/>
          <p:cNvSpPr txBox="1"/>
          <p:nvPr/>
        </p:nvSpPr>
        <p:spPr>
          <a:xfrm>
            <a:off x="3849370" y="4474210"/>
            <a:ext cx="4544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p = pure step    d = effect step “do(...)”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21055" y="3503295"/>
            <a:ext cx="20415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Our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849624" y="3180715"/>
            <a:ext cx="4389120" cy="1095375"/>
            <a:chOff x="7115" y="950"/>
            <a:chExt cx="6912" cy="1725"/>
          </a:xfrm>
        </p:grpSpPr>
        <p:sp>
          <p:nvSpPr>
            <p:cNvPr id="18" name="Rectangles 17"/>
            <p:cNvSpPr/>
            <p:nvPr/>
          </p:nvSpPr>
          <p:spPr>
            <a:xfrm>
              <a:off x="7115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7547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1" name="Rectangles 20"/>
            <p:cNvSpPr/>
            <p:nvPr/>
          </p:nvSpPr>
          <p:spPr>
            <a:xfrm>
              <a:off x="797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8411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3" name="Rectangles 22"/>
            <p:cNvSpPr/>
            <p:nvPr/>
          </p:nvSpPr>
          <p:spPr>
            <a:xfrm>
              <a:off x="8843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4" name="Rectangles 23"/>
            <p:cNvSpPr/>
            <p:nvPr/>
          </p:nvSpPr>
          <p:spPr>
            <a:xfrm>
              <a:off x="9275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9707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6" name="Rectangles 25"/>
            <p:cNvSpPr/>
            <p:nvPr/>
          </p:nvSpPr>
          <p:spPr>
            <a:xfrm>
              <a:off x="10139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7" name="Rectangles 26"/>
            <p:cNvSpPr/>
            <p:nvPr/>
          </p:nvSpPr>
          <p:spPr>
            <a:xfrm>
              <a:off x="10571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8" name="Rectangles 27"/>
            <p:cNvSpPr/>
            <p:nvPr/>
          </p:nvSpPr>
          <p:spPr>
            <a:xfrm>
              <a:off x="11003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0" name="Rectangles 29"/>
            <p:cNvSpPr/>
            <p:nvPr/>
          </p:nvSpPr>
          <p:spPr>
            <a:xfrm>
              <a:off x="11435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1" name="Rectangles 30"/>
            <p:cNvSpPr/>
            <p:nvPr/>
          </p:nvSpPr>
          <p:spPr>
            <a:xfrm>
              <a:off x="11867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2" name="Rectangles 31"/>
            <p:cNvSpPr/>
            <p:nvPr/>
          </p:nvSpPr>
          <p:spPr>
            <a:xfrm>
              <a:off x="1229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4" name="Rectangles 33"/>
            <p:cNvSpPr/>
            <p:nvPr/>
          </p:nvSpPr>
          <p:spPr>
            <a:xfrm>
              <a:off x="12731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6" name="Rectangles 35"/>
            <p:cNvSpPr/>
            <p:nvPr/>
          </p:nvSpPr>
          <p:spPr>
            <a:xfrm>
              <a:off x="13163" y="2243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7" name="Rectangles 36"/>
            <p:cNvSpPr/>
            <p:nvPr/>
          </p:nvSpPr>
          <p:spPr>
            <a:xfrm>
              <a:off x="13595" y="2243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49624" y="1670685"/>
            <a:ext cx="4389120" cy="1095375"/>
            <a:chOff x="0" y="2214"/>
            <a:chExt cx="6912" cy="1725"/>
          </a:xfrm>
        </p:grpSpPr>
        <p:sp>
          <p:nvSpPr>
            <p:cNvPr id="39" name="Rectangles 38"/>
            <p:cNvSpPr/>
            <p:nvPr/>
          </p:nvSpPr>
          <p:spPr>
            <a:xfrm>
              <a:off x="0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0" name="Rectangles 39"/>
            <p:cNvSpPr/>
            <p:nvPr/>
          </p:nvSpPr>
          <p:spPr>
            <a:xfrm>
              <a:off x="1728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1" name="Rectangles 40"/>
            <p:cNvSpPr/>
            <p:nvPr/>
          </p:nvSpPr>
          <p:spPr>
            <a:xfrm>
              <a:off x="2160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2" name="Rectangles 41"/>
            <p:cNvSpPr/>
            <p:nvPr/>
          </p:nvSpPr>
          <p:spPr>
            <a:xfrm>
              <a:off x="432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3" name="Rectangles 42"/>
            <p:cNvSpPr/>
            <p:nvPr/>
          </p:nvSpPr>
          <p:spPr>
            <a:xfrm>
              <a:off x="3024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4" name="Rectangles 43"/>
            <p:cNvSpPr/>
            <p:nvPr/>
          </p:nvSpPr>
          <p:spPr>
            <a:xfrm>
              <a:off x="3888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5" name="Rectangles 44"/>
            <p:cNvSpPr/>
            <p:nvPr/>
          </p:nvSpPr>
          <p:spPr>
            <a:xfrm>
              <a:off x="4752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6" name="Rectangles 45"/>
            <p:cNvSpPr/>
            <p:nvPr/>
          </p:nvSpPr>
          <p:spPr>
            <a:xfrm>
              <a:off x="864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7" name="Rectangles 46"/>
            <p:cNvSpPr/>
            <p:nvPr/>
          </p:nvSpPr>
          <p:spPr>
            <a:xfrm>
              <a:off x="2592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8" name="Rectangles 47"/>
            <p:cNvSpPr/>
            <p:nvPr/>
          </p:nvSpPr>
          <p:spPr>
            <a:xfrm>
              <a:off x="3456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9" name="Rectangles 48"/>
            <p:cNvSpPr/>
            <p:nvPr/>
          </p:nvSpPr>
          <p:spPr>
            <a:xfrm>
              <a:off x="5616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0" name="Rectangles 49"/>
            <p:cNvSpPr/>
            <p:nvPr/>
          </p:nvSpPr>
          <p:spPr>
            <a:xfrm>
              <a:off x="6048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2" name="Rectangles 51"/>
            <p:cNvSpPr/>
            <p:nvPr/>
          </p:nvSpPr>
          <p:spPr>
            <a:xfrm>
              <a:off x="5184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3" name="Rectangles 52"/>
            <p:cNvSpPr/>
            <p:nvPr/>
          </p:nvSpPr>
          <p:spPr>
            <a:xfrm>
              <a:off x="6480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4" name="Rectangles 53"/>
            <p:cNvSpPr/>
            <p:nvPr/>
          </p:nvSpPr>
          <p:spPr>
            <a:xfrm>
              <a:off x="1296" y="3507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5" name="Rectangles 54"/>
            <p:cNvSpPr/>
            <p:nvPr/>
          </p:nvSpPr>
          <p:spPr>
            <a:xfrm>
              <a:off x="4320" y="3507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58" name="Text Box 57"/>
          <p:cNvSpPr txBox="1"/>
          <p:nvPr/>
        </p:nvSpPr>
        <p:spPr>
          <a:xfrm>
            <a:off x="475488" y="2033905"/>
            <a:ext cx="27317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>
                <a:latin typeface="Montserrat" charset="0"/>
                <a:cs typeface="Montserrat" charset="0"/>
              </a:rPr>
              <a:t>Standard semantics</a:t>
            </a:r>
            <a:endParaRPr lang="en-US" sz="2000">
              <a:latin typeface="Montserrat" charset="0"/>
              <a:cs typeface="Montserrat" charset="0"/>
            </a:endParaRPr>
          </a:p>
          <a:p>
            <a:pPr algn="l"/>
            <a:r>
              <a:rPr lang="en-US" sz="2000">
                <a:latin typeface="Montserrat" charset="0"/>
                <a:cs typeface="Montserrat" charset="0"/>
              </a:rPr>
              <a:t>(preemptive)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67" name="Text Box 66"/>
          <p:cNvSpPr txBox="1"/>
          <p:nvPr/>
        </p:nvSpPr>
        <p:spPr>
          <a:xfrm>
            <a:off x="5683885" y="824230"/>
            <a:ext cx="213360" cy="3073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p>
            <a:r>
              <a:rPr lang="en-US" sz="2000" i="1">
                <a:solidFill>
                  <a:srgbClr val="000000"/>
                </a:solidFill>
                <a:latin typeface="Montserrat" charset="0"/>
                <a:ea typeface="Arial"/>
                <a:cs typeface="Montserrat" charset="0"/>
              </a:rPr>
              <a:t>e</a:t>
            </a:r>
            <a:r>
              <a:rPr lang="en-US" sz="2000" baseline="-25000">
                <a:solidFill>
                  <a:srgbClr val="000000"/>
                </a:solidFill>
                <a:latin typeface="Montserrat" charset="0"/>
                <a:ea typeface="Arial"/>
                <a:cs typeface="Montserrat" charset="0"/>
              </a:rPr>
              <a:t>1</a:t>
            </a:r>
            <a:endParaRPr lang="en-US" sz="2000">
              <a:solidFill>
                <a:schemeClr val="tx1">
                  <a:lumMod val="75000"/>
                </a:schemeClr>
              </a:solidFill>
              <a:latin typeface="Montserrat" charset="0"/>
              <a:cs typeface="Montserrat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901690" y="777875"/>
            <a:ext cx="817880" cy="353695"/>
            <a:chOff x="5668" y="3143"/>
            <a:chExt cx="1288" cy="557"/>
          </a:xfrm>
        </p:grpSpPr>
        <p:cxnSp>
          <p:nvCxnSpPr>
            <p:cNvPr id="69" name="Straight Arrow Connector 68"/>
            <p:cNvCxnSpPr>
              <a:stCxn id="67" idx="3"/>
            </p:cNvCxnSpPr>
            <p:nvPr/>
          </p:nvCxnSpPr>
          <p:spPr>
            <a:xfrm>
              <a:off x="5668" y="3458"/>
              <a:ext cx="695" cy="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0" name="Text Box 69"/>
            <p:cNvSpPr txBox="1"/>
            <p:nvPr/>
          </p:nvSpPr>
          <p:spPr>
            <a:xfrm>
              <a:off x="6535" y="3216"/>
              <a:ext cx="421" cy="4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p>
              <a:r>
                <a:rPr lang="en-US" sz="2000" i="1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e</a:t>
              </a:r>
              <a:r>
                <a:rPr lang="en-US" sz="2000" baseline="-25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1</a:t>
              </a:r>
              <a:r>
                <a:rPr lang="en-US" sz="2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’</a:t>
              </a:r>
              <a:endParaRPr lang="en-US" sz="2000">
                <a:solidFill>
                  <a:schemeClr val="tx1">
                    <a:lumMod val="75000"/>
                  </a:schemeClr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71" name="Text Box 70"/>
            <p:cNvSpPr txBox="1"/>
            <p:nvPr/>
          </p:nvSpPr>
          <p:spPr>
            <a:xfrm>
              <a:off x="6176" y="3143"/>
              <a:ext cx="396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>
                  <a:solidFill>
                    <a:schemeClr val="accent6"/>
                  </a:solidFill>
                  <a:latin typeface="Montserrat" charset="0"/>
                  <a:cs typeface="Montserrat" charset="0"/>
                </a:rPr>
                <a:t>*</a:t>
              </a:r>
              <a:endParaRPr lang="en-US">
                <a:solidFill>
                  <a:schemeClr val="accent6"/>
                </a:solidFill>
                <a:latin typeface="Montserrat" charset="0"/>
                <a:cs typeface="Montserrat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4015" y="824230"/>
            <a:ext cx="1355090" cy="307340"/>
            <a:chOff x="6963" y="3216"/>
            <a:chExt cx="2134" cy="484"/>
          </a:xfrm>
        </p:grpSpPr>
        <p:sp>
          <p:nvSpPr>
            <p:cNvPr id="73" name="Text Box 72"/>
            <p:cNvSpPr txBox="1"/>
            <p:nvPr/>
          </p:nvSpPr>
          <p:spPr>
            <a:xfrm>
              <a:off x="7531" y="3216"/>
              <a:ext cx="1566" cy="4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p>
              <a:r>
                <a:rPr lang="en-US" sz="2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do (E, </a:t>
              </a:r>
              <a:r>
                <a:rPr lang="en-US" sz="2000" i="1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v</a:t>
              </a:r>
              <a:r>
                <a:rPr lang="en-US" sz="2000">
                  <a:solidFill>
                    <a:srgbClr val="000000"/>
                  </a:solidFill>
                  <a:latin typeface="Montserrat" charset="0"/>
                  <a:ea typeface="Arial"/>
                  <a:cs typeface="Montserrat" charset="0"/>
                </a:rPr>
                <a:t>)</a:t>
              </a:r>
              <a:endParaRPr lang="en-US" sz="2000">
                <a:solidFill>
                  <a:schemeClr val="tx1">
                    <a:lumMod val="75000"/>
                  </a:schemeClr>
                </a:solidFill>
                <a:latin typeface="Montserrat" charset="0"/>
                <a:cs typeface="Montserrat" charset="0"/>
              </a:endParaRPr>
            </a:p>
          </p:txBody>
        </p:sp>
        <p:cxnSp>
          <p:nvCxnSpPr>
            <p:cNvPr id="74" name="Straight Arrow Connector 73"/>
            <p:cNvCxnSpPr>
              <a:stCxn id="70" idx="3"/>
              <a:endCxn id="73" idx="1"/>
            </p:cNvCxnSpPr>
            <p:nvPr/>
          </p:nvCxnSpPr>
          <p:spPr>
            <a:xfrm>
              <a:off x="6963" y="3458"/>
              <a:ext cx="568" cy="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7" grpId="1" animBg="1"/>
      <p:bldP spid="8" grpId="0"/>
      <p:bldP spid="8" grpId="1"/>
      <p:bldP spid="51" grpId="0"/>
      <p:bldP spid="5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Invariants</a:t>
            </a:r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5575300" y="3136265"/>
            <a:ext cx="1165225" cy="39116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5687060" y="2714625"/>
            <a:ext cx="2093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e = pure*, do(...)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1891030" y="4457065"/>
            <a:ext cx="6584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Montserrat SemiBold" charset="0"/>
                <a:cs typeface="Montserrat SemiBold" charset="0"/>
              </a:rPr>
              <a:t>Is this rule sound w.r.t. standard semantics?</a:t>
            </a:r>
            <a:endParaRPr lang="en-US" sz="2000">
              <a:latin typeface="Montserrat SemiBold" charset="0"/>
              <a:cs typeface="Montserrat SemiBold" charset="0"/>
            </a:endParaRPr>
          </a:p>
        </p:txBody>
      </p:sp>
      <p:pic>
        <p:nvPicPr>
          <p:cNvPr id="6" name="Picture 5" descr="/home/zichen-zhang/Desktop/formulas/unary/inv/01.svg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317115" y="3213735"/>
            <a:ext cx="4438650" cy="742950"/>
          </a:xfrm>
          <a:prstGeom prst="rect">
            <a:avLst/>
          </a:prstGeom>
        </p:spPr>
      </p:pic>
      <p:sp>
        <p:nvSpPr>
          <p:cNvPr id="33" name="Multiply 32"/>
          <p:cNvSpPr/>
          <p:nvPr/>
        </p:nvSpPr>
        <p:spPr>
          <a:xfrm>
            <a:off x="5347335" y="3007995"/>
            <a:ext cx="1544320" cy="6477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20420" y="1442720"/>
            <a:ext cx="20415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Our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853180" y="1094740"/>
            <a:ext cx="4389120" cy="1095375"/>
            <a:chOff x="7115" y="950"/>
            <a:chExt cx="6912" cy="1725"/>
          </a:xfrm>
        </p:grpSpPr>
        <p:sp>
          <p:nvSpPr>
            <p:cNvPr id="18" name="Rectangles 17"/>
            <p:cNvSpPr/>
            <p:nvPr/>
          </p:nvSpPr>
          <p:spPr>
            <a:xfrm>
              <a:off x="7115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7547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1" name="Rectangles 20"/>
            <p:cNvSpPr/>
            <p:nvPr/>
          </p:nvSpPr>
          <p:spPr>
            <a:xfrm>
              <a:off x="797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8411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3" name="Rectangles 22"/>
            <p:cNvSpPr/>
            <p:nvPr/>
          </p:nvSpPr>
          <p:spPr>
            <a:xfrm>
              <a:off x="8843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4" name="Rectangles 23"/>
            <p:cNvSpPr/>
            <p:nvPr/>
          </p:nvSpPr>
          <p:spPr>
            <a:xfrm>
              <a:off x="9275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9707" y="1811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6" name="Rectangles 25"/>
            <p:cNvSpPr/>
            <p:nvPr/>
          </p:nvSpPr>
          <p:spPr>
            <a:xfrm>
              <a:off x="10139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7" name="Rectangles 26"/>
            <p:cNvSpPr/>
            <p:nvPr/>
          </p:nvSpPr>
          <p:spPr>
            <a:xfrm>
              <a:off x="10571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8" name="Rectangles 27"/>
            <p:cNvSpPr/>
            <p:nvPr/>
          </p:nvSpPr>
          <p:spPr>
            <a:xfrm>
              <a:off x="11003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0" name="Rectangles 29"/>
            <p:cNvSpPr/>
            <p:nvPr/>
          </p:nvSpPr>
          <p:spPr>
            <a:xfrm>
              <a:off x="11435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1" name="Rectangles 30"/>
            <p:cNvSpPr/>
            <p:nvPr/>
          </p:nvSpPr>
          <p:spPr>
            <a:xfrm>
              <a:off x="11867" y="1379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2" name="Rectangles 31"/>
            <p:cNvSpPr/>
            <p:nvPr/>
          </p:nvSpPr>
          <p:spPr>
            <a:xfrm>
              <a:off x="1229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4" name="Rectangles 33"/>
            <p:cNvSpPr/>
            <p:nvPr/>
          </p:nvSpPr>
          <p:spPr>
            <a:xfrm>
              <a:off x="12731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13163" y="2243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7" name="Rectangles 36"/>
            <p:cNvSpPr/>
            <p:nvPr/>
          </p:nvSpPr>
          <p:spPr>
            <a:xfrm>
              <a:off x="13595" y="2243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49624" y="1097280"/>
            <a:ext cx="4389120" cy="1095375"/>
            <a:chOff x="0" y="2214"/>
            <a:chExt cx="6912" cy="1725"/>
          </a:xfrm>
        </p:grpSpPr>
        <p:sp>
          <p:nvSpPr>
            <p:cNvPr id="39" name="Rectangles 38"/>
            <p:cNvSpPr/>
            <p:nvPr/>
          </p:nvSpPr>
          <p:spPr>
            <a:xfrm>
              <a:off x="0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0" name="Rectangles 39"/>
            <p:cNvSpPr/>
            <p:nvPr/>
          </p:nvSpPr>
          <p:spPr>
            <a:xfrm>
              <a:off x="1728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1" name="Rectangles 40"/>
            <p:cNvSpPr/>
            <p:nvPr/>
          </p:nvSpPr>
          <p:spPr>
            <a:xfrm>
              <a:off x="2160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2" name="Rectangles 41"/>
            <p:cNvSpPr/>
            <p:nvPr/>
          </p:nvSpPr>
          <p:spPr>
            <a:xfrm>
              <a:off x="432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3" name="Rectangles 42"/>
            <p:cNvSpPr/>
            <p:nvPr/>
          </p:nvSpPr>
          <p:spPr>
            <a:xfrm>
              <a:off x="3024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4" name="Rectangles 43"/>
            <p:cNvSpPr/>
            <p:nvPr/>
          </p:nvSpPr>
          <p:spPr>
            <a:xfrm>
              <a:off x="3888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5" name="Rectangles 44"/>
            <p:cNvSpPr/>
            <p:nvPr/>
          </p:nvSpPr>
          <p:spPr>
            <a:xfrm>
              <a:off x="4752" y="3075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6" name="Rectangles 45"/>
            <p:cNvSpPr/>
            <p:nvPr/>
          </p:nvSpPr>
          <p:spPr>
            <a:xfrm>
              <a:off x="864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7" name="Rectangles 46"/>
            <p:cNvSpPr/>
            <p:nvPr/>
          </p:nvSpPr>
          <p:spPr>
            <a:xfrm>
              <a:off x="2592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8" name="Rectangles 47"/>
            <p:cNvSpPr/>
            <p:nvPr/>
          </p:nvSpPr>
          <p:spPr>
            <a:xfrm>
              <a:off x="3456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9" name="Rectangles 48"/>
            <p:cNvSpPr/>
            <p:nvPr/>
          </p:nvSpPr>
          <p:spPr>
            <a:xfrm>
              <a:off x="5616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0" name="Rectangles 49"/>
            <p:cNvSpPr/>
            <p:nvPr/>
          </p:nvSpPr>
          <p:spPr>
            <a:xfrm>
              <a:off x="6048" y="2643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2" name="Rectangles 51"/>
            <p:cNvSpPr/>
            <p:nvPr/>
          </p:nvSpPr>
          <p:spPr>
            <a:xfrm>
              <a:off x="5184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3" name="Rectangles 52"/>
            <p:cNvSpPr/>
            <p:nvPr/>
          </p:nvSpPr>
          <p:spPr>
            <a:xfrm>
              <a:off x="6480" y="221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4" name="Rectangles 53"/>
            <p:cNvSpPr/>
            <p:nvPr/>
          </p:nvSpPr>
          <p:spPr>
            <a:xfrm>
              <a:off x="1296" y="3507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5" name="Rectangles 54"/>
            <p:cNvSpPr/>
            <p:nvPr/>
          </p:nvSpPr>
          <p:spPr>
            <a:xfrm>
              <a:off x="4320" y="3507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58" name="Text Box 57"/>
          <p:cNvSpPr txBox="1"/>
          <p:nvPr/>
        </p:nvSpPr>
        <p:spPr>
          <a:xfrm>
            <a:off x="474980" y="1442720"/>
            <a:ext cx="2731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Standard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74980" y="2571115"/>
            <a:ext cx="3207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Iris invariant access rule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14020" y="2571115"/>
            <a:ext cx="32683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our invariant access rule</a:t>
            </a:r>
            <a:endParaRPr lang="en-US" sz="2000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3" grpId="0" bldLvl="0" animBg="1"/>
      <p:bldP spid="33" grpId="1" animBg="1"/>
      <p:bldP spid="36" grpId="0"/>
      <p:bldP spid="36" grpId="1"/>
      <p:bldP spid="38" grpId="0"/>
      <p:bldP spid="38" grpId="1"/>
      <p:bldP spid="5" grpId="0"/>
      <p:bldP spid="5" grpId="1"/>
      <p:bldP spid="58" grpId="0"/>
      <p:bldP spid="58" grpId="1"/>
      <p:bldP spid="8" grpId="0"/>
      <p:bldP spid="8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Relational Logic</a:t>
            </a:r>
            <a:endParaRPr lang="en-US"/>
          </a:p>
        </p:txBody>
      </p:sp>
      <p:sp>
        <p:nvSpPr>
          <p:cNvPr id="118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Relational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9090" y="2762885"/>
            <a:ext cx="5454650" cy="647700"/>
            <a:chOff x="534" y="4537"/>
            <a:chExt cx="8590" cy="1020"/>
          </a:xfrm>
        </p:grpSpPr>
        <p:sp>
          <p:nvSpPr>
            <p:cNvPr id="12" name="Text Placeholder 5"/>
            <p:cNvSpPr/>
            <p:nvPr/>
          </p:nvSpPr>
          <p:spPr>
            <a:xfrm>
              <a:off x="534" y="4537"/>
              <a:ext cx="2777" cy="1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068C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57068C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57068C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114300" indent="0">
                <a:buNone/>
              </a:pPr>
              <a:r>
                <a:rPr lang="en-US" sz="2000"/>
                <a:t>Informally,</a:t>
              </a:r>
              <a:endParaRPr lang="en-US" sz="2000"/>
            </a:p>
          </p:txBody>
        </p:sp>
        <p:pic>
          <p:nvPicPr>
            <p:cNvPr id="16" name="Picture 15" descr="0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110" y="4633"/>
              <a:ext cx="6015" cy="570"/>
            </a:xfrm>
            <a:prstGeom prst="rect">
              <a:avLst/>
            </a:prstGeom>
          </p:spPr>
        </p:pic>
      </p:grpSp>
      <p:sp>
        <p:nvSpPr>
          <p:cNvPr id="38" name="Text Box 37"/>
          <p:cNvSpPr txBox="1"/>
          <p:nvPr/>
        </p:nvSpPr>
        <p:spPr>
          <a:xfrm>
            <a:off x="5336540" y="603250"/>
            <a:ext cx="31070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Is this rule sound w.r.t. standard semantics?</a:t>
            </a:r>
            <a:endParaRPr lang="en-US" sz="2000">
              <a:latin typeface="Montserrat" charset="0"/>
              <a:cs typeface="Montserrat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976630" y="3583940"/>
            <a:ext cx="7191375" cy="480060"/>
            <a:chOff x="1535" y="5890"/>
            <a:chExt cx="11325" cy="756"/>
          </a:xfrm>
        </p:grpSpPr>
        <p:pic>
          <p:nvPicPr>
            <p:cNvPr id="93" name="Picture 92" descr="/home/zichen-zhang/Desktop/formulas/binary/logic/04.svg0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35" y="5890"/>
              <a:ext cx="11325" cy="705"/>
            </a:xfrm>
            <a:prstGeom prst="rect">
              <a:avLst/>
            </a:prstGeom>
          </p:spPr>
        </p:pic>
        <p:sp>
          <p:nvSpPr>
            <p:cNvPr id="94" name="Text Box 93"/>
            <p:cNvSpPr txBox="1"/>
            <p:nvPr/>
          </p:nvSpPr>
          <p:spPr>
            <a:xfrm>
              <a:off x="1839" y="6018"/>
              <a:ext cx="556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under standard 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  <p:sp>
          <p:nvSpPr>
            <p:cNvPr id="95" name="Text Box 94"/>
            <p:cNvSpPr txBox="1"/>
            <p:nvPr/>
          </p:nvSpPr>
          <p:spPr>
            <a:xfrm>
              <a:off x="8304" y="6018"/>
              <a:ext cx="444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under our 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</p:grpSp>
      <p:pic>
        <p:nvPicPr>
          <p:cNvPr id="7" name="Picture 6" descr="00-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930" y="1217295"/>
            <a:ext cx="5438775" cy="581025"/>
          </a:xfrm>
          <a:prstGeom prst="rect">
            <a:avLst/>
          </a:prstGeom>
        </p:spPr>
      </p:pic>
      <p:pic>
        <p:nvPicPr>
          <p:cNvPr id="11" name="Picture 10" descr="0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435" y="2149475"/>
            <a:ext cx="1162050" cy="571500"/>
          </a:xfrm>
          <a:prstGeom prst="rect">
            <a:avLst/>
          </a:prstGeom>
        </p:spPr>
      </p:pic>
      <p:sp>
        <p:nvSpPr>
          <p:cNvPr id="113" name="Text Box 112"/>
          <p:cNvSpPr txBox="1"/>
          <p:nvPr/>
        </p:nvSpPr>
        <p:spPr>
          <a:xfrm rot="16200000">
            <a:off x="4333875" y="1814195"/>
            <a:ext cx="476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>
                <a:solidFill>
                  <a:schemeClr val="accent6"/>
                </a:solidFill>
                <a:latin typeface="Montserrat" charset="0"/>
                <a:cs typeface="Montserrat" charset="0"/>
              </a:rPr>
              <a:t>⇐</a:t>
            </a:r>
            <a:endParaRPr lang="en-US" sz="3200">
              <a:solidFill>
                <a:schemeClr val="accent6"/>
              </a:solidFill>
              <a:latin typeface="Montserrat" charset="0"/>
              <a:cs typeface="Montserrat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453380" y="2344420"/>
            <a:ext cx="3208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(contextual refinement)</a:t>
            </a:r>
            <a:endParaRPr lang="en-US" sz="2000">
              <a:latin typeface="Montserrat" charset="0"/>
              <a:cs typeface="Montserra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/>
      <p:bldP spid="113" grpId="0"/>
      <p:bldP spid="1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Refinement Proof</a:t>
            </a:r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4199509" y="1463040"/>
            <a:ext cx="4114800" cy="274320"/>
            <a:chOff x="7547" y="950"/>
            <a:chExt cx="6480" cy="432"/>
          </a:xfrm>
        </p:grpSpPr>
        <p:sp>
          <p:nvSpPr>
            <p:cNvPr id="19" name="Rectangles 18"/>
            <p:cNvSpPr/>
            <p:nvPr/>
          </p:nvSpPr>
          <p:spPr>
            <a:xfrm>
              <a:off x="7547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1" name="Rectangles 20"/>
            <p:cNvSpPr/>
            <p:nvPr/>
          </p:nvSpPr>
          <p:spPr>
            <a:xfrm>
              <a:off x="797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8411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3" name="Rectangles 22"/>
            <p:cNvSpPr/>
            <p:nvPr/>
          </p:nvSpPr>
          <p:spPr>
            <a:xfrm>
              <a:off x="8843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4" name="Rectangles 23"/>
            <p:cNvSpPr/>
            <p:nvPr/>
          </p:nvSpPr>
          <p:spPr>
            <a:xfrm>
              <a:off x="9275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9707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" name="Rectangles 2"/>
            <p:cNvSpPr/>
            <p:nvPr/>
          </p:nvSpPr>
          <p:spPr>
            <a:xfrm>
              <a:off x="10139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" name="Rectangles 3"/>
            <p:cNvSpPr/>
            <p:nvPr/>
          </p:nvSpPr>
          <p:spPr>
            <a:xfrm>
              <a:off x="10571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" name="Rectangles 4"/>
            <p:cNvSpPr/>
            <p:nvPr/>
          </p:nvSpPr>
          <p:spPr>
            <a:xfrm>
              <a:off x="11003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9" name="Rectangles 8"/>
            <p:cNvSpPr/>
            <p:nvPr/>
          </p:nvSpPr>
          <p:spPr>
            <a:xfrm>
              <a:off x="11435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1" name="Rectangles 30"/>
            <p:cNvSpPr/>
            <p:nvPr/>
          </p:nvSpPr>
          <p:spPr>
            <a:xfrm>
              <a:off x="11867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0" name="Rectangles 9"/>
            <p:cNvSpPr/>
            <p:nvPr/>
          </p:nvSpPr>
          <p:spPr>
            <a:xfrm>
              <a:off x="1229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12731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13163" y="950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13595" y="950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17" name="Text Box 16"/>
          <p:cNvSpPr txBox="1"/>
          <p:nvPr/>
        </p:nvSpPr>
        <p:spPr>
          <a:xfrm>
            <a:off x="627380" y="1463040"/>
            <a:ext cx="19875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our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79" name="Text Box 78"/>
          <p:cNvSpPr txBox="1"/>
          <p:nvPr/>
        </p:nvSpPr>
        <p:spPr>
          <a:xfrm>
            <a:off x="307340" y="2894330"/>
            <a:ext cx="2699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standard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199255" y="1778635"/>
            <a:ext cx="0" cy="1118870"/>
          </a:xfrm>
          <a:prstGeom prst="straightConnector1">
            <a:avLst/>
          </a:prstGeom>
          <a:ln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Text Box 80"/>
          <p:cNvSpPr txBox="1"/>
          <p:nvPr/>
        </p:nvSpPr>
        <p:spPr>
          <a:xfrm>
            <a:off x="2482215" y="1778635"/>
            <a:ext cx="1717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sz="1600">
                <a:latin typeface="Montserrat" charset="0"/>
                <a:cs typeface="Montserrat" charset="0"/>
              </a:rPr>
              <a:t>cannot yield</a:t>
            </a:r>
            <a:endParaRPr lang="en-US" sz="1600">
              <a:latin typeface="Montserrat" charset="0"/>
              <a:cs typeface="Montserrat" charset="0"/>
            </a:endParaRPr>
          </a:p>
          <a:p>
            <a:pPr algn="r"/>
            <a:r>
              <a:rPr lang="en-US" sz="1600">
                <a:latin typeface="Montserrat" charset="0"/>
                <a:cs typeface="Montserrat" charset="0"/>
              </a:rPr>
              <a:t>(switch thread)</a:t>
            </a:r>
            <a:endParaRPr lang="en-US" sz="1600">
              <a:latin typeface="Montserrat" charset="0"/>
              <a:cs typeface="Montserrat" charset="0"/>
            </a:endParaRPr>
          </a:p>
        </p:txBody>
      </p:sp>
      <p:sp>
        <p:nvSpPr>
          <p:cNvPr id="82" name="Text Box 81"/>
          <p:cNvSpPr txBox="1"/>
          <p:nvPr/>
        </p:nvSpPr>
        <p:spPr>
          <a:xfrm>
            <a:off x="3037840" y="2557145"/>
            <a:ext cx="11614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600">
                <a:latin typeface="Montserrat" charset="0"/>
                <a:cs typeface="Montserrat" charset="0"/>
              </a:rPr>
              <a:t>may yield</a:t>
            </a:r>
            <a:endParaRPr lang="en-US" sz="1600">
              <a:latin typeface="Montserrat" charset="0"/>
              <a:cs typeface="Montserrat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4935" y="2926080"/>
            <a:ext cx="4389120" cy="274320"/>
            <a:chOff x="6181" y="4608"/>
            <a:chExt cx="6912" cy="432"/>
          </a:xfrm>
        </p:grpSpPr>
        <p:grpSp>
          <p:nvGrpSpPr>
            <p:cNvPr id="62" name="Group 61"/>
            <p:cNvGrpSpPr/>
            <p:nvPr/>
          </p:nvGrpSpPr>
          <p:grpSpPr>
            <a:xfrm>
              <a:off x="6613" y="4608"/>
              <a:ext cx="6480" cy="432"/>
              <a:chOff x="432" y="2190"/>
              <a:chExt cx="6480" cy="432"/>
            </a:xfrm>
          </p:grpSpPr>
          <p:sp>
            <p:nvSpPr>
              <p:cNvPr id="64" name="Rectangles 63"/>
              <p:cNvSpPr/>
              <p:nvPr/>
            </p:nvSpPr>
            <p:spPr>
              <a:xfrm>
                <a:off x="1728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5" name="Rectangles 64"/>
              <p:cNvSpPr/>
              <p:nvPr/>
            </p:nvSpPr>
            <p:spPr>
              <a:xfrm>
                <a:off x="2160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6" name="Rectangles 65"/>
              <p:cNvSpPr/>
              <p:nvPr/>
            </p:nvSpPr>
            <p:spPr>
              <a:xfrm>
                <a:off x="432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7" name="Rectangles 66"/>
              <p:cNvSpPr/>
              <p:nvPr/>
            </p:nvSpPr>
            <p:spPr>
              <a:xfrm>
                <a:off x="3024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8" name="Rectangles 67"/>
              <p:cNvSpPr/>
              <p:nvPr/>
            </p:nvSpPr>
            <p:spPr>
              <a:xfrm>
                <a:off x="3888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9" name="Rectangles 68"/>
              <p:cNvSpPr/>
              <p:nvPr/>
            </p:nvSpPr>
            <p:spPr>
              <a:xfrm>
                <a:off x="4752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0" name="Rectangles 69"/>
              <p:cNvSpPr/>
              <p:nvPr/>
            </p:nvSpPr>
            <p:spPr>
              <a:xfrm>
                <a:off x="864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1" name="Rectangles 70"/>
              <p:cNvSpPr/>
              <p:nvPr/>
            </p:nvSpPr>
            <p:spPr>
              <a:xfrm>
                <a:off x="2592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2" name="Rectangles 71"/>
              <p:cNvSpPr/>
              <p:nvPr/>
            </p:nvSpPr>
            <p:spPr>
              <a:xfrm>
                <a:off x="3456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3" name="Rectangles 72"/>
              <p:cNvSpPr/>
              <p:nvPr/>
            </p:nvSpPr>
            <p:spPr>
              <a:xfrm>
                <a:off x="5616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4" name="Rectangles 73"/>
              <p:cNvSpPr/>
              <p:nvPr/>
            </p:nvSpPr>
            <p:spPr>
              <a:xfrm>
                <a:off x="6048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5" name="Rectangles 74"/>
              <p:cNvSpPr/>
              <p:nvPr/>
            </p:nvSpPr>
            <p:spPr>
              <a:xfrm>
                <a:off x="5184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6" name="Rectangles 75"/>
              <p:cNvSpPr/>
              <p:nvPr/>
            </p:nvSpPr>
            <p:spPr>
              <a:xfrm>
                <a:off x="6480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7" name="Rectangles 76"/>
              <p:cNvSpPr/>
              <p:nvPr/>
            </p:nvSpPr>
            <p:spPr>
              <a:xfrm>
                <a:off x="1296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3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8" name="Rectangles 77"/>
              <p:cNvSpPr/>
              <p:nvPr/>
            </p:nvSpPr>
            <p:spPr>
              <a:xfrm>
                <a:off x="4320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3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</p:grpSp>
        <p:sp>
          <p:nvSpPr>
            <p:cNvPr id="84" name="Rectangles 83"/>
            <p:cNvSpPr/>
            <p:nvPr/>
          </p:nvSpPr>
          <p:spPr>
            <a:xfrm>
              <a:off x="6181" y="4608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87" name="Rectangles 86"/>
          <p:cNvSpPr/>
          <p:nvPr/>
        </p:nvSpPr>
        <p:spPr>
          <a:xfrm>
            <a:off x="3925189" y="1463040"/>
            <a:ext cx="2743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p>
            <a:pPr algn="ctr"/>
            <a:r>
              <a:rPr lang="en-US" sz="1800">
                <a:solidFill>
                  <a:schemeClr val="bg2"/>
                </a:solidFill>
                <a:latin typeface="Montserrat" charset="0"/>
                <a:cs typeface="Montserrat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rPr>
              <a:t>0</a:t>
            </a:r>
            <a:endParaRPr lang="en-US" sz="1800" baseline="-25000">
              <a:solidFill>
                <a:schemeClr val="bg2"/>
              </a:solidFill>
              <a:latin typeface="Montserrat" charset="0"/>
              <a:cs typeface="Montserrat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976630" y="3583940"/>
            <a:ext cx="7191375" cy="480060"/>
            <a:chOff x="1535" y="5890"/>
            <a:chExt cx="11325" cy="756"/>
          </a:xfrm>
        </p:grpSpPr>
        <p:pic>
          <p:nvPicPr>
            <p:cNvPr id="93" name="Picture 92" descr="/home/zichen-zhang/Desktop/formulas/binary/logic/04.svg0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535" y="5890"/>
              <a:ext cx="11325" cy="705"/>
            </a:xfrm>
            <a:prstGeom prst="rect">
              <a:avLst/>
            </a:prstGeom>
          </p:spPr>
        </p:pic>
        <p:sp>
          <p:nvSpPr>
            <p:cNvPr id="94" name="Text Box 93"/>
            <p:cNvSpPr txBox="1"/>
            <p:nvPr/>
          </p:nvSpPr>
          <p:spPr>
            <a:xfrm>
              <a:off x="1839" y="6018"/>
              <a:ext cx="556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under standard 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  <p:sp>
          <p:nvSpPr>
            <p:cNvPr id="95" name="Text Box 94"/>
            <p:cNvSpPr txBox="1"/>
            <p:nvPr/>
          </p:nvSpPr>
          <p:spPr>
            <a:xfrm>
              <a:off x="8304" y="6018"/>
              <a:ext cx="444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under our 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</p:grpSp>
      <p:cxnSp>
        <p:nvCxnSpPr>
          <p:cNvPr id="96" name="Curved Connector 95"/>
          <p:cNvCxnSpPr>
            <a:stCxn id="66" idx="0"/>
            <a:endCxn id="22" idx="2"/>
          </p:cNvCxnSpPr>
          <p:nvPr/>
        </p:nvCxnSpPr>
        <p:spPr>
          <a:xfrm rot="16200000">
            <a:off x="4016375" y="2057400"/>
            <a:ext cx="1188720" cy="54864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70" idx="0"/>
            <a:endCxn id="3" idx="2"/>
          </p:cNvCxnSpPr>
          <p:nvPr/>
        </p:nvCxnSpPr>
        <p:spPr>
          <a:xfrm rot="16200000">
            <a:off x="4702175" y="1645920"/>
            <a:ext cx="1188720" cy="13716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77" idx="0"/>
            <a:endCxn id="15" idx="2"/>
          </p:cNvCxnSpPr>
          <p:nvPr/>
        </p:nvCxnSpPr>
        <p:spPr>
          <a:xfrm rot="16200000">
            <a:off x="5799455" y="822960"/>
            <a:ext cx="1188720" cy="301752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64" idx="0"/>
            <a:endCxn id="19" idx="2"/>
          </p:cNvCxnSpPr>
          <p:nvPr/>
        </p:nvCxnSpPr>
        <p:spPr>
          <a:xfrm rot="16200000" flipV="1">
            <a:off x="4153535" y="1920240"/>
            <a:ext cx="1188720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65" idx="0"/>
            <a:endCxn id="21" idx="2"/>
          </p:cNvCxnSpPr>
          <p:nvPr/>
        </p:nvCxnSpPr>
        <p:spPr>
          <a:xfrm rot="16200000" flipV="1">
            <a:off x="4427855" y="1920240"/>
            <a:ext cx="1188720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71" idx="0"/>
            <a:endCxn id="4" idx="2"/>
          </p:cNvCxnSpPr>
          <p:nvPr/>
        </p:nvCxnSpPr>
        <p:spPr>
          <a:xfrm rot="16200000">
            <a:off x="5387975" y="2057400"/>
            <a:ext cx="1188720" cy="54864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7" idx="0"/>
            <a:endCxn id="23" idx="2"/>
          </p:cNvCxnSpPr>
          <p:nvPr/>
        </p:nvCxnSpPr>
        <p:spPr>
          <a:xfrm rot="16200000" flipV="1">
            <a:off x="4976495" y="1920240"/>
            <a:ext cx="1188720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72" idx="0"/>
            <a:endCxn id="5" idx="2"/>
          </p:cNvCxnSpPr>
          <p:nvPr/>
        </p:nvCxnSpPr>
        <p:spPr>
          <a:xfrm rot="16200000">
            <a:off x="5799455" y="2194560"/>
            <a:ext cx="1188720" cy="27432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68" idx="0"/>
            <a:endCxn id="24" idx="2"/>
          </p:cNvCxnSpPr>
          <p:nvPr/>
        </p:nvCxnSpPr>
        <p:spPr>
          <a:xfrm rot="16200000" flipV="1">
            <a:off x="5387975" y="1783080"/>
            <a:ext cx="1188720" cy="109728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78" idx="0"/>
            <a:endCxn id="16" idx="2"/>
          </p:cNvCxnSpPr>
          <p:nvPr/>
        </p:nvCxnSpPr>
        <p:spPr>
          <a:xfrm rot="16200000">
            <a:off x="6896735" y="1645920"/>
            <a:ext cx="1188720" cy="13716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69" idx="0"/>
            <a:endCxn id="25" idx="2"/>
          </p:cNvCxnSpPr>
          <p:nvPr/>
        </p:nvCxnSpPr>
        <p:spPr>
          <a:xfrm rot="16200000" flipV="1">
            <a:off x="5799455" y="1645920"/>
            <a:ext cx="1188720" cy="13716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75" idx="0"/>
            <a:endCxn id="10" idx="2"/>
          </p:cNvCxnSpPr>
          <p:nvPr/>
        </p:nvCxnSpPr>
        <p:spPr>
          <a:xfrm rot="16200000">
            <a:off x="6759575" y="2331720"/>
            <a:ext cx="1188720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73" idx="0"/>
            <a:endCxn id="9" idx="2"/>
          </p:cNvCxnSpPr>
          <p:nvPr/>
        </p:nvCxnSpPr>
        <p:spPr>
          <a:xfrm rot="16200000" flipV="1">
            <a:off x="6622415" y="1920240"/>
            <a:ext cx="1188720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74" idx="0"/>
            <a:endCxn id="31" idx="2"/>
          </p:cNvCxnSpPr>
          <p:nvPr/>
        </p:nvCxnSpPr>
        <p:spPr>
          <a:xfrm rot="16200000" flipV="1">
            <a:off x="6896735" y="1920240"/>
            <a:ext cx="1188720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76" idx="0"/>
            <a:endCxn id="12" idx="2"/>
          </p:cNvCxnSpPr>
          <p:nvPr/>
        </p:nvCxnSpPr>
        <p:spPr>
          <a:xfrm rot="16200000" flipV="1">
            <a:off x="7308215" y="2057400"/>
            <a:ext cx="1188720" cy="54864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84" idx="0"/>
            <a:endCxn id="87" idx="2"/>
          </p:cNvCxnSpPr>
          <p:nvPr/>
        </p:nvCxnSpPr>
        <p:spPr>
          <a:xfrm rot="16200000">
            <a:off x="3467735" y="2331720"/>
            <a:ext cx="1188720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Relational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/>
      <p:bldP spid="82" grpId="1"/>
      <p:bldP spid="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Refinement Proof</a:t>
            </a:r>
            <a:endParaRPr lang="en-US"/>
          </a:p>
        </p:txBody>
      </p:sp>
      <p:pic>
        <p:nvPicPr>
          <p:cNvPr id="42" name="Picture 41" descr="0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93795" y="4612640"/>
            <a:ext cx="1285875" cy="3810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199509" y="2268855"/>
            <a:ext cx="4114800" cy="274320"/>
            <a:chOff x="7547" y="950"/>
            <a:chExt cx="6480" cy="432"/>
          </a:xfrm>
        </p:grpSpPr>
        <p:sp>
          <p:nvSpPr>
            <p:cNvPr id="19" name="Rectangles 18"/>
            <p:cNvSpPr/>
            <p:nvPr/>
          </p:nvSpPr>
          <p:spPr>
            <a:xfrm>
              <a:off x="7547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1" name="Rectangles 20"/>
            <p:cNvSpPr/>
            <p:nvPr/>
          </p:nvSpPr>
          <p:spPr>
            <a:xfrm>
              <a:off x="797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8411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3" name="Rectangles 22"/>
            <p:cNvSpPr/>
            <p:nvPr/>
          </p:nvSpPr>
          <p:spPr>
            <a:xfrm>
              <a:off x="8843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4" name="Rectangles 23"/>
            <p:cNvSpPr/>
            <p:nvPr/>
          </p:nvSpPr>
          <p:spPr>
            <a:xfrm>
              <a:off x="9275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9707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" name="Rectangles 2"/>
            <p:cNvSpPr/>
            <p:nvPr/>
          </p:nvSpPr>
          <p:spPr>
            <a:xfrm>
              <a:off x="10139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" name="Rectangles 3"/>
            <p:cNvSpPr/>
            <p:nvPr/>
          </p:nvSpPr>
          <p:spPr>
            <a:xfrm>
              <a:off x="10571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" name="Rectangles 4"/>
            <p:cNvSpPr/>
            <p:nvPr/>
          </p:nvSpPr>
          <p:spPr>
            <a:xfrm>
              <a:off x="11003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9" name="Rectangles 8"/>
            <p:cNvSpPr/>
            <p:nvPr/>
          </p:nvSpPr>
          <p:spPr>
            <a:xfrm>
              <a:off x="11435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1" name="Rectangles 30"/>
            <p:cNvSpPr/>
            <p:nvPr/>
          </p:nvSpPr>
          <p:spPr>
            <a:xfrm>
              <a:off x="11867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0" name="Rectangles 9"/>
            <p:cNvSpPr/>
            <p:nvPr/>
          </p:nvSpPr>
          <p:spPr>
            <a:xfrm>
              <a:off x="1229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12731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13163" y="950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13595" y="950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17" name="Text Box 16"/>
          <p:cNvSpPr txBox="1"/>
          <p:nvPr/>
        </p:nvSpPr>
        <p:spPr>
          <a:xfrm>
            <a:off x="440055" y="1391920"/>
            <a:ext cx="19875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our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79" name="Text Box 78"/>
          <p:cNvSpPr txBox="1"/>
          <p:nvPr/>
        </p:nvSpPr>
        <p:spPr>
          <a:xfrm>
            <a:off x="207645" y="3074035"/>
            <a:ext cx="2699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standard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24935" y="3074035"/>
            <a:ext cx="4389120" cy="274320"/>
            <a:chOff x="6181" y="5728"/>
            <a:chExt cx="6912" cy="432"/>
          </a:xfrm>
        </p:grpSpPr>
        <p:grpSp>
          <p:nvGrpSpPr>
            <p:cNvPr id="62" name="Group 61"/>
            <p:cNvGrpSpPr/>
            <p:nvPr/>
          </p:nvGrpSpPr>
          <p:grpSpPr>
            <a:xfrm>
              <a:off x="6613" y="5728"/>
              <a:ext cx="6480" cy="432"/>
              <a:chOff x="432" y="2190"/>
              <a:chExt cx="6480" cy="432"/>
            </a:xfrm>
          </p:grpSpPr>
          <p:sp>
            <p:nvSpPr>
              <p:cNvPr id="64" name="Rectangles 63"/>
              <p:cNvSpPr/>
              <p:nvPr/>
            </p:nvSpPr>
            <p:spPr>
              <a:xfrm>
                <a:off x="1728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5" name="Rectangles 64"/>
              <p:cNvSpPr/>
              <p:nvPr/>
            </p:nvSpPr>
            <p:spPr>
              <a:xfrm>
                <a:off x="2160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6" name="Rectangles 65"/>
              <p:cNvSpPr/>
              <p:nvPr/>
            </p:nvSpPr>
            <p:spPr>
              <a:xfrm>
                <a:off x="432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7" name="Rectangles 66"/>
              <p:cNvSpPr/>
              <p:nvPr/>
            </p:nvSpPr>
            <p:spPr>
              <a:xfrm>
                <a:off x="3024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8" name="Rectangles 67"/>
              <p:cNvSpPr/>
              <p:nvPr/>
            </p:nvSpPr>
            <p:spPr>
              <a:xfrm>
                <a:off x="3888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69" name="Rectangles 68"/>
              <p:cNvSpPr/>
              <p:nvPr/>
            </p:nvSpPr>
            <p:spPr>
              <a:xfrm>
                <a:off x="4752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2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0" name="Rectangles 69"/>
              <p:cNvSpPr/>
              <p:nvPr/>
            </p:nvSpPr>
            <p:spPr>
              <a:xfrm>
                <a:off x="864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1" name="Rectangles 70"/>
              <p:cNvSpPr/>
              <p:nvPr/>
            </p:nvSpPr>
            <p:spPr>
              <a:xfrm>
                <a:off x="2592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2" name="Rectangles 71"/>
              <p:cNvSpPr/>
              <p:nvPr/>
            </p:nvSpPr>
            <p:spPr>
              <a:xfrm>
                <a:off x="3456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3" name="Rectangles 72"/>
              <p:cNvSpPr/>
              <p:nvPr/>
            </p:nvSpPr>
            <p:spPr>
              <a:xfrm>
                <a:off x="5616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4" name="Rectangles 73"/>
              <p:cNvSpPr/>
              <p:nvPr/>
            </p:nvSpPr>
            <p:spPr>
              <a:xfrm>
                <a:off x="6048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1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5" name="Rectangles 74"/>
              <p:cNvSpPr/>
              <p:nvPr/>
            </p:nvSpPr>
            <p:spPr>
              <a:xfrm>
                <a:off x="5184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6" name="Rectangles 75"/>
              <p:cNvSpPr/>
              <p:nvPr/>
            </p:nvSpPr>
            <p:spPr>
              <a:xfrm>
                <a:off x="6480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0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7" name="Rectangles 76"/>
              <p:cNvSpPr/>
              <p:nvPr/>
            </p:nvSpPr>
            <p:spPr>
              <a:xfrm>
                <a:off x="1296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p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3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  <p:sp>
            <p:nvSpPr>
              <p:cNvPr id="78" name="Rectangles 77"/>
              <p:cNvSpPr/>
              <p:nvPr/>
            </p:nvSpPr>
            <p:spPr>
              <a:xfrm>
                <a:off x="4320" y="2190"/>
                <a:ext cx="432" cy="4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p>
                <a:pPr algn="ctr"/>
                <a:r>
                  <a:rPr lang="en-US" sz="18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d</a:t>
                </a:r>
                <a:r>
                  <a:rPr lang="en-US" sz="1800" baseline="-25000">
                    <a:solidFill>
                      <a:schemeClr val="bg2"/>
                    </a:solidFill>
                    <a:latin typeface="Montserrat" charset="0"/>
                    <a:cs typeface="Montserrat" charset="0"/>
                  </a:rPr>
                  <a:t>3</a:t>
                </a:r>
                <a:endPara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endParaRPr>
              </a:p>
            </p:txBody>
          </p:sp>
        </p:grpSp>
        <p:sp>
          <p:nvSpPr>
            <p:cNvPr id="84" name="Rectangles 83"/>
            <p:cNvSpPr/>
            <p:nvPr/>
          </p:nvSpPr>
          <p:spPr>
            <a:xfrm>
              <a:off x="6181" y="5728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87" name="Rectangles 86"/>
          <p:cNvSpPr/>
          <p:nvPr/>
        </p:nvSpPr>
        <p:spPr>
          <a:xfrm>
            <a:off x="3281299" y="2268855"/>
            <a:ext cx="2743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p>
            <a:pPr algn="ctr"/>
            <a:r>
              <a:rPr lang="en-US" sz="1800">
                <a:solidFill>
                  <a:schemeClr val="bg2"/>
                </a:solidFill>
                <a:latin typeface="Montserrat" charset="0"/>
                <a:cs typeface="Montserrat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rPr>
              <a:t>0</a:t>
            </a:r>
            <a:endParaRPr lang="en-US" sz="1800" baseline="-25000">
              <a:solidFill>
                <a:schemeClr val="bg2"/>
              </a:solidFill>
              <a:latin typeface="Montserrat" charset="0"/>
              <a:cs typeface="Montserrat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976630" y="3899535"/>
            <a:ext cx="7191375" cy="480060"/>
            <a:chOff x="1535" y="5890"/>
            <a:chExt cx="11325" cy="756"/>
          </a:xfrm>
        </p:grpSpPr>
        <p:pic>
          <p:nvPicPr>
            <p:cNvPr id="93" name="Picture 92" descr="/home/zichen-zhang/Desktop/formulas/binary/logic/04.svg0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35" y="5890"/>
              <a:ext cx="11325" cy="705"/>
            </a:xfrm>
            <a:prstGeom prst="rect">
              <a:avLst/>
            </a:prstGeom>
          </p:spPr>
        </p:pic>
        <p:sp>
          <p:nvSpPr>
            <p:cNvPr id="94" name="Text Box 93"/>
            <p:cNvSpPr txBox="1"/>
            <p:nvPr/>
          </p:nvSpPr>
          <p:spPr>
            <a:xfrm>
              <a:off x="1839" y="6018"/>
              <a:ext cx="556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under standard 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  <p:sp>
          <p:nvSpPr>
            <p:cNvPr id="95" name="Text Box 94"/>
            <p:cNvSpPr txBox="1"/>
            <p:nvPr/>
          </p:nvSpPr>
          <p:spPr>
            <a:xfrm>
              <a:off x="8304" y="6018"/>
              <a:ext cx="444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under our 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</p:grpSp>
      <p:cxnSp>
        <p:nvCxnSpPr>
          <p:cNvPr id="111" name="Curved Connector 110"/>
          <p:cNvCxnSpPr>
            <a:stCxn id="84" idx="0"/>
            <a:endCxn id="87" idx="2"/>
          </p:cNvCxnSpPr>
          <p:nvPr/>
        </p:nvCxnSpPr>
        <p:spPr>
          <a:xfrm rot="16200000" flipV="1">
            <a:off x="3474720" y="2486660"/>
            <a:ext cx="530860" cy="64389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12"/>
          <p:cNvSpPr txBox="1"/>
          <p:nvPr/>
        </p:nvSpPr>
        <p:spPr>
          <a:xfrm rot="5400000">
            <a:off x="4140835" y="4229735"/>
            <a:ext cx="476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>
                <a:solidFill>
                  <a:schemeClr val="accent6"/>
                </a:solidFill>
                <a:latin typeface="Montserrat" charset="0"/>
                <a:cs typeface="Montserrat" charset="0"/>
              </a:rPr>
              <a:t>⇐</a:t>
            </a:r>
            <a:endParaRPr lang="en-US" sz="3200">
              <a:solidFill>
                <a:schemeClr val="accent6"/>
              </a:solidFill>
              <a:latin typeface="Montserrat" charset="0"/>
              <a:cs typeface="Montserrat" charset="0"/>
            </a:endParaRPr>
          </a:p>
        </p:txBody>
      </p:sp>
      <p:sp>
        <p:nvSpPr>
          <p:cNvPr id="114" name="Text Placeholder 5"/>
          <p:cNvSpPr/>
          <p:nvPr/>
        </p:nvSpPr>
        <p:spPr>
          <a:xfrm>
            <a:off x="4915535" y="4577080"/>
            <a:ext cx="3300730" cy="5226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7068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en-US">
                <a:latin typeface="Montserrat" charset="0"/>
                <a:cs typeface="Montserrat" charset="0"/>
                <a:sym typeface="+mn-ea"/>
              </a:rPr>
              <a:t>(evidence accumulation)</a:t>
            </a:r>
            <a:endParaRPr lang="en-US" b="1">
              <a:latin typeface="Montserrat" charset="0"/>
              <a:cs typeface="Montserrat" charset="0"/>
            </a:endParaRPr>
          </a:p>
        </p:txBody>
      </p:sp>
      <p:sp>
        <p:nvSpPr>
          <p:cNvPr id="6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Relational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99509" y="1473200"/>
            <a:ext cx="4114800" cy="274320"/>
            <a:chOff x="7547" y="950"/>
            <a:chExt cx="6480" cy="432"/>
          </a:xfrm>
        </p:grpSpPr>
        <p:sp>
          <p:nvSpPr>
            <p:cNvPr id="14" name="Rectangles 13"/>
            <p:cNvSpPr/>
            <p:nvPr/>
          </p:nvSpPr>
          <p:spPr>
            <a:xfrm>
              <a:off x="7547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797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0" name="Rectangles 19"/>
            <p:cNvSpPr/>
            <p:nvPr/>
          </p:nvSpPr>
          <p:spPr>
            <a:xfrm>
              <a:off x="8411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6" name="Rectangles 25"/>
            <p:cNvSpPr/>
            <p:nvPr/>
          </p:nvSpPr>
          <p:spPr>
            <a:xfrm>
              <a:off x="8843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7" name="Rectangles 26"/>
            <p:cNvSpPr/>
            <p:nvPr/>
          </p:nvSpPr>
          <p:spPr>
            <a:xfrm>
              <a:off x="9275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8" name="Rectangles 27"/>
            <p:cNvSpPr/>
            <p:nvPr/>
          </p:nvSpPr>
          <p:spPr>
            <a:xfrm>
              <a:off x="9707" y="950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9" name="Rectangles 28"/>
            <p:cNvSpPr/>
            <p:nvPr/>
          </p:nvSpPr>
          <p:spPr>
            <a:xfrm>
              <a:off x="10139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0" name="Rectangles 29"/>
            <p:cNvSpPr/>
            <p:nvPr/>
          </p:nvSpPr>
          <p:spPr>
            <a:xfrm>
              <a:off x="10571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2" name="Rectangles 31"/>
            <p:cNvSpPr/>
            <p:nvPr/>
          </p:nvSpPr>
          <p:spPr>
            <a:xfrm>
              <a:off x="11003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3" name="Rectangles 32"/>
            <p:cNvSpPr/>
            <p:nvPr/>
          </p:nvSpPr>
          <p:spPr>
            <a:xfrm>
              <a:off x="11435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4" name="Rectangles 33"/>
            <p:cNvSpPr/>
            <p:nvPr/>
          </p:nvSpPr>
          <p:spPr>
            <a:xfrm>
              <a:off x="11867" y="950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5" name="Rectangles 34"/>
            <p:cNvSpPr/>
            <p:nvPr/>
          </p:nvSpPr>
          <p:spPr>
            <a:xfrm>
              <a:off x="12299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6" name="Rectangles 35"/>
            <p:cNvSpPr/>
            <p:nvPr/>
          </p:nvSpPr>
          <p:spPr>
            <a:xfrm>
              <a:off x="12731" y="950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7" name="Rectangles 36"/>
            <p:cNvSpPr/>
            <p:nvPr/>
          </p:nvSpPr>
          <p:spPr>
            <a:xfrm>
              <a:off x="13163" y="950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8" name="Rectangles 37"/>
            <p:cNvSpPr/>
            <p:nvPr/>
          </p:nvSpPr>
          <p:spPr>
            <a:xfrm>
              <a:off x="13595" y="950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d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pic>
        <p:nvPicPr>
          <p:cNvPr id="39" name="Picture 38" descr="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7920" y="1362075"/>
            <a:ext cx="409575" cy="371475"/>
          </a:xfrm>
          <a:prstGeom prst="rect">
            <a:avLst/>
          </a:prstGeom>
        </p:spPr>
      </p:pic>
      <p:sp>
        <p:nvSpPr>
          <p:cNvPr id="40" name="Rectangles 39"/>
          <p:cNvSpPr/>
          <p:nvPr/>
        </p:nvSpPr>
        <p:spPr>
          <a:xfrm>
            <a:off x="3281299" y="1473200"/>
            <a:ext cx="2743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p>
            <a:pPr algn="ctr"/>
            <a:r>
              <a:rPr lang="en-US" sz="1800">
                <a:solidFill>
                  <a:schemeClr val="bg2"/>
                </a:solidFill>
                <a:latin typeface="Montserrat" charset="0"/>
                <a:cs typeface="Montserrat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rPr>
              <a:t>0</a:t>
            </a:r>
            <a:endParaRPr lang="en-US" sz="1800" baseline="-25000">
              <a:solidFill>
                <a:schemeClr val="bg2"/>
              </a:solidFill>
              <a:latin typeface="Montserrat" charset="0"/>
              <a:cs typeface="Montserrat" charset="0"/>
            </a:endParaRPr>
          </a:p>
        </p:txBody>
      </p:sp>
      <p:pic>
        <p:nvPicPr>
          <p:cNvPr id="41" name="Picture 40" descr="0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3310" y="2173605"/>
            <a:ext cx="504825" cy="371475"/>
          </a:xfrm>
          <a:prstGeom prst="rect">
            <a:avLst/>
          </a:prstGeom>
        </p:spPr>
      </p:pic>
      <p:sp>
        <p:nvSpPr>
          <p:cNvPr id="44" name="Text Box 43"/>
          <p:cNvSpPr txBox="1"/>
          <p:nvPr/>
        </p:nvSpPr>
        <p:spPr>
          <a:xfrm>
            <a:off x="339090" y="1971675"/>
            <a:ext cx="26993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emulated</a:t>
            </a:r>
            <a:endParaRPr lang="en-US" sz="2000">
              <a:latin typeface="Montserrat" charset="0"/>
              <a:cs typeface="Montserrat" charset="0"/>
            </a:endParaRPr>
          </a:p>
          <a:p>
            <a:r>
              <a:rPr lang="en-US" sz="2000">
                <a:latin typeface="Montserrat" charset="0"/>
                <a:cs typeface="Montserrat" charset="0"/>
              </a:rPr>
              <a:t>standard semantics</a:t>
            </a:r>
            <a:endParaRPr lang="en-US" sz="2000">
              <a:latin typeface="Montserrat" charset="0"/>
              <a:cs typeface="Montserrat" charset="0"/>
            </a:endParaRPr>
          </a:p>
        </p:txBody>
      </p:sp>
      <p:cxnSp>
        <p:nvCxnSpPr>
          <p:cNvPr id="47" name="Curved Connector 46"/>
          <p:cNvCxnSpPr>
            <a:stCxn id="87" idx="0"/>
            <a:endCxn id="40" idx="2"/>
          </p:cNvCxnSpPr>
          <p:nvPr/>
        </p:nvCxnSpPr>
        <p:spPr>
          <a:xfrm rot="16200000">
            <a:off x="3157220" y="2007870"/>
            <a:ext cx="521335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47"/>
          <p:cNvSpPr txBox="1"/>
          <p:nvPr/>
        </p:nvSpPr>
        <p:spPr>
          <a:xfrm>
            <a:off x="3677920" y="3610610"/>
            <a:ext cx="11614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600">
                <a:latin typeface="Montserrat" charset="0"/>
                <a:cs typeface="Montserrat" charset="0"/>
              </a:rPr>
              <a:t>may yield</a:t>
            </a:r>
            <a:endParaRPr lang="en-US" sz="1600">
              <a:latin typeface="Montserrat" charset="0"/>
              <a:cs typeface="Montserrat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205605" y="3387725"/>
            <a:ext cx="0" cy="28956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14" grpId="0"/>
      <p:bldP spid="114" grpId="1"/>
      <p:bldP spid="40" grpId="1" animBg="1"/>
      <p:bldP spid="87" grpId="0" animBg="1"/>
      <p:bldP spid="44" grpId="0"/>
      <p:bldP spid="87" grpId="1" animBg="1"/>
      <p:bldP spid="44" grpId="1"/>
      <p:bldP spid="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10160" y="903605"/>
            <a:ext cx="8849360" cy="4646295"/>
            <a:chOff x="-16" y="1423"/>
            <a:chExt cx="13936" cy="7317"/>
          </a:xfrm>
        </p:grpSpPr>
        <p:pic>
          <p:nvPicPr>
            <p:cNvPr id="19" name="Picture 18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400000">
              <a:off x="261" y="1423"/>
              <a:ext cx="1635" cy="2430"/>
            </a:xfrm>
            <a:prstGeom prst="rect">
              <a:avLst/>
            </a:prstGeom>
          </p:spPr>
        </p:pic>
        <p:pic>
          <p:nvPicPr>
            <p:cNvPr id="21" name="Picture 20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60000">
              <a:off x="1473" y="2854"/>
              <a:ext cx="1470" cy="2235"/>
            </a:xfrm>
            <a:prstGeom prst="rect">
              <a:avLst/>
            </a:prstGeom>
          </p:spPr>
        </p:pic>
        <p:pic>
          <p:nvPicPr>
            <p:cNvPr id="23" name="Picture 22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620000">
              <a:off x="-16" y="4026"/>
              <a:ext cx="2055" cy="2670"/>
            </a:xfrm>
            <a:prstGeom prst="rect">
              <a:avLst/>
            </a:prstGeom>
          </p:spPr>
        </p:pic>
        <p:pic>
          <p:nvPicPr>
            <p:cNvPr id="31" name="Picture 30" descr="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40000">
              <a:off x="2252" y="4232"/>
              <a:ext cx="1635" cy="2430"/>
            </a:xfrm>
            <a:prstGeom prst="rect">
              <a:avLst/>
            </a:prstGeom>
          </p:spPr>
        </p:pic>
        <p:pic>
          <p:nvPicPr>
            <p:cNvPr id="33" name="Picture 32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480000">
              <a:off x="3303" y="5968"/>
              <a:ext cx="1635" cy="2430"/>
            </a:xfrm>
            <a:prstGeom prst="rect">
              <a:avLst/>
            </a:prstGeom>
          </p:spPr>
        </p:pic>
        <p:pic>
          <p:nvPicPr>
            <p:cNvPr id="34" name="Picture 33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280000">
              <a:off x="10762" y="2559"/>
              <a:ext cx="2055" cy="2670"/>
            </a:xfrm>
            <a:prstGeom prst="rect">
              <a:avLst/>
            </a:prstGeom>
          </p:spPr>
        </p:pic>
        <p:pic>
          <p:nvPicPr>
            <p:cNvPr id="35" name="Picture 34" descr="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00000">
              <a:off x="9493" y="3622"/>
              <a:ext cx="1635" cy="2430"/>
            </a:xfrm>
            <a:prstGeom prst="rect">
              <a:avLst/>
            </a:prstGeom>
          </p:spPr>
        </p:pic>
        <p:pic>
          <p:nvPicPr>
            <p:cNvPr id="36" name="Picture 35" descr="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240000">
              <a:off x="6866" y="6279"/>
              <a:ext cx="1635" cy="2430"/>
            </a:xfrm>
            <a:prstGeom prst="rect">
              <a:avLst/>
            </a:prstGeom>
          </p:spPr>
        </p:pic>
        <p:pic>
          <p:nvPicPr>
            <p:cNvPr id="37" name="Picture 36" descr="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0000">
              <a:off x="10071" y="5797"/>
              <a:ext cx="2055" cy="2670"/>
            </a:xfrm>
            <a:prstGeom prst="rect">
              <a:avLst/>
            </a:prstGeom>
          </p:spPr>
        </p:pic>
        <p:pic>
          <p:nvPicPr>
            <p:cNvPr id="38" name="Picture 37" descr="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400000">
              <a:off x="8668" y="1649"/>
              <a:ext cx="1635" cy="2430"/>
            </a:xfrm>
            <a:prstGeom prst="rect">
              <a:avLst/>
            </a:prstGeom>
          </p:spPr>
        </p:pic>
        <p:pic>
          <p:nvPicPr>
            <p:cNvPr id="39" name="Picture 38" descr="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880000">
              <a:off x="2835" y="1818"/>
              <a:ext cx="1635" cy="2430"/>
            </a:xfrm>
            <a:prstGeom prst="rect">
              <a:avLst/>
            </a:prstGeom>
          </p:spPr>
        </p:pic>
        <p:pic>
          <p:nvPicPr>
            <p:cNvPr id="40" name="Picture 39" descr="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460000">
              <a:off x="8319" y="6000"/>
              <a:ext cx="2055" cy="2670"/>
            </a:xfrm>
            <a:prstGeom prst="rect">
              <a:avLst/>
            </a:prstGeom>
          </p:spPr>
        </p:pic>
        <p:pic>
          <p:nvPicPr>
            <p:cNvPr id="41" name="Picture 40" descr="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360000">
              <a:off x="1488" y="6070"/>
              <a:ext cx="2055" cy="2670"/>
            </a:xfrm>
            <a:prstGeom prst="rect">
              <a:avLst/>
            </a:prstGeom>
          </p:spPr>
        </p:pic>
        <p:pic>
          <p:nvPicPr>
            <p:cNvPr id="42" name="Picture 41" descr="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5049" y="6642"/>
              <a:ext cx="1635" cy="2430"/>
            </a:xfrm>
            <a:prstGeom prst="rect">
              <a:avLst/>
            </a:prstGeom>
          </p:spPr>
        </p:pic>
        <p:pic>
          <p:nvPicPr>
            <p:cNvPr id="43" name="Picture 42" descr="1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100000">
              <a:off x="11866" y="4701"/>
              <a:ext cx="2055" cy="2670"/>
            </a:xfrm>
            <a:prstGeom prst="rect">
              <a:avLst/>
            </a:prstGeom>
          </p:spPr>
        </p:pic>
      </p:grpSp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530680"/>
            <a:ext cx="84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Program Logics for New Features</a:t>
            </a:r>
            <a:endParaRPr lang="en-US" altLang="en-GB"/>
          </a:p>
        </p:txBody>
      </p:sp>
      <p:sp>
        <p:nvSpPr>
          <p:cNvPr id="118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00: Introduction</a:t>
            </a:r>
            <a:endParaRPr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47820" y="1402715"/>
            <a:ext cx="1463040" cy="146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p>
            <a:pPr algn="ctr"/>
            <a:r>
              <a:rPr lang="en-US">
                <a:latin typeface="Montserrat" charset="0"/>
                <a:cs typeface="Montserrat" charset="0"/>
              </a:rPr>
              <a:t>Crash-Recovery</a:t>
            </a:r>
            <a:endParaRPr lang="en-US">
              <a:latin typeface="Montserrat" charset="0"/>
              <a:cs typeface="Montserrat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84245" y="3039745"/>
            <a:ext cx="1463040" cy="146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b" anchorCtr="0"/>
          <a:p>
            <a:pPr algn="ctr"/>
            <a:r>
              <a:rPr lang="en-US">
                <a:latin typeface="Montserrat" charset="0"/>
                <a:cs typeface="Montserrat" charset="0"/>
              </a:rPr>
              <a:t>Distributed Execution</a:t>
            </a:r>
            <a:endParaRPr lang="en-US">
              <a:latin typeface="Montserrat" charset="0"/>
              <a:cs typeface="Montserrat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14930" y="2381250"/>
            <a:ext cx="1463040" cy="146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 anchorCtr="0"/>
          <a:p>
            <a:pPr algn="l"/>
            <a:r>
              <a:rPr lang="en-US">
                <a:latin typeface="Montserrat" charset="0"/>
                <a:cs typeface="Montserrat" charset="0"/>
              </a:rPr>
              <a:t>Probability</a:t>
            </a:r>
            <a:endParaRPr lang="en-US">
              <a:latin typeface="Montserrat" charset="0"/>
              <a:cs typeface="Montserrat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54020" y="1325880"/>
            <a:ext cx="1463040" cy="146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p>
            <a:pPr algn="ctr"/>
            <a:r>
              <a:rPr lang="en-US">
                <a:latin typeface="Montserrat" charset="0"/>
                <a:cs typeface="Montserrat" charset="0"/>
              </a:rPr>
              <a:t>Weak Memory</a:t>
            </a:r>
            <a:endParaRPr lang="en-US">
              <a:latin typeface="Montserrat" charset="0"/>
              <a:cs typeface="Montserrat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99610" y="2497455"/>
            <a:ext cx="1463040" cy="146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p>
            <a:pPr algn="ctr"/>
            <a:r>
              <a:rPr lang="en-US">
                <a:latin typeface="Montserrat" charset="0"/>
                <a:cs typeface="Montserrat" charset="0"/>
              </a:rPr>
              <a:t>Persistent Memory</a:t>
            </a:r>
            <a:endParaRPr lang="en-US">
              <a:latin typeface="Montserrat" charset="0"/>
              <a:cs typeface="Montserra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2285" y="1226185"/>
            <a:ext cx="1884045" cy="466090"/>
            <a:chOff x="10293" y="1931"/>
            <a:chExt cx="2967" cy="734"/>
          </a:xfrm>
        </p:grpSpPr>
        <p:sp>
          <p:nvSpPr>
            <p:cNvPr id="10" name="Rounded Rectangle 9"/>
            <p:cNvSpPr/>
            <p:nvPr/>
          </p:nvSpPr>
          <p:spPr>
            <a:xfrm>
              <a:off x="10293" y="1931"/>
              <a:ext cx="2967" cy="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" name="Picture 0" descr="/home/zichen-zhang/Desktop/formulas/intro/recipe/03.svg03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0293" y="2088"/>
              <a:ext cx="2955" cy="4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3" grpId="0" bldLvl="0" animBg="1"/>
      <p:bldP spid="13" grpId="1" animBg="1"/>
      <p:bldP spid="18" grpId="0" bldLvl="0" animBg="1"/>
      <p:bldP spid="18" grpId="1" animBg="1"/>
      <p:bldP spid="20" grpId="0" bldLvl="0" animBg="1"/>
      <p:bldP spid="20" grpId="1" animBg="1"/>
      <p:bldP spid="15" grpId="0" bldLvl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Distributed System with IronFleet-style Atomic Block </a:t>
            </a:r>
            <a:r>
              <a:rPr lang="en-US" sz="2800" b="0">
                <a:sym typeface="+mn-ea"/>
              </a:rPr>
              <a:t>[Hawblitzel et al. (2015)]</a:t>
            </a:r>
            <a:endParaRPr lang="en-US" sz="2800" b="0">
              <a:sym typeface="+mn-ea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339090" y="1882140"/>
            <a:ext cx="42437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800">
                <a:latin typeface="Montserrat" charset="0"/>
                <a:cs typeface="Montserrat" charset="0"/>
                <a:sym typeface="+mn-ea"/>
              </a:rPr>
              <a:t>r = receive    </a:t>
            </a:r>
            <a:r>
              <a:rPr lang="en-US" sz="1800">
                <a:latin typeface="Montserrat" charset="0"/>
                <a:cs typeface="Montserrat" charset="0"/>
              </a:rPr>
              <a:t>p = pure step    s = send</a:t>
            </a:r>
            <a:endParaRPr lang="en-US" sz="1800">
              <a:latin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97840" y="2713355"/>
            <a:ext cx="4389120" cy="274320"/>
            <a:chOff x="2755" y="3834"/>
            <a:chExt cx="6912" cy="432"/>
          </a:xfrm>
        </p:grpSpPr>
        <p:sp>
          <p:nvSpPr>
            <p:cNvPr id="3" name="Rectangles 2"/>
            <p:cNvSpPr/>
            <p:nvPr/>
          </p:nvSpPr>
          <p:spPr>
            <a:xfrm>
              <a:off x="2755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7" name="Rectangles 6"/>
            <p:cNvSpPr/>
            <p:nvPr/>
          </p:nvSpPr>
          <p:spPr>
            <a:xfrm>
              <a:off x="3187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9" name="Rectangles 8"/>
            <p:cNvSpPr/>
            <p:nvPr/>
          </p:nvSpPr>
          <p:spPr>
            <a:xfrm>
              <a:off x="3619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0" name="Rectangles 9"/>
            <p:cNvSpPr/>
            <p:nvPr/>
          </p:nvSpPr>
          <p:spPr>
            <a:xfrm>
              <a:off x="4051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4483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4915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3" name="Rectangles 12"/>
            <p:cNvSpPr/>
            <p:nvPr/>
          </p:nvSpPr>
          <p:spPr>
            <a:xfrm>
              <a:off x="5347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4" name="Rectangles 13"/>
            <p:cNvSpPr/>
            <p:nvPr/>
          </p:nvSpPr>
          <p:spPr>
            <a:xfrm>
              <a:off x="5779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6211" y="3834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6643" y="3834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7075" y="3834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0" name="Rectangles 19"/>
            <p:cNvSpPr/>
            <p:nvPr/>
          </p:nvSpPr>
          <p:spPr>
            <a:xfrm>
              <a:off x="7507" y="3834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9" name="Rectangles 28"/>
            <p:cNvSpPr/>
            <p:nvPr/>
          </p:nvSpPr>
          <p:spPr>
            <a:xfrm>
              <a:off x="7939" y="3834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3" name="Rectangles 32"/>
            <p:cNvSpPr/>
            <p:nvPr/>
          </p:nvSpPr>
          <p:spPr>
            <a:xfrm>
              <a:off x="8371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5" name="Rectangles 34"/>
            <p:cNvSpPr/>
            <p:nvPr/>
          </p:nvSpPr>
          <p:spPr>
            <a:xfrm>
              <a:off x="9235" y="3834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8" name="Rectangles 37"/>
            <p:cNvSpPr/>
            <p:nvPr/>
          </p:nvSpPr>
          <p:spPr>
            <a:xfrm>
              <a:off x="8803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550660" y="3130550"/>
            <a:ext cx="1090295" cy="462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800">
                <a:latin typeface="Montserrat" charset="0"/>
                <a:cs typeface="Montserrat" charset="0"/>
              </a:rPr>
              <a:t>node 0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460365" y="2410460"/>
            <a:ext cx="1090295" cy="462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800">
                <a:latin typeface="Montserrat" charset="0"/>
                <a:cs typeface="Montserrat" charset="0"/>
              </a:rPr>
              <a:t>node 1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40955" y="2410460"/>
            <a:ext cx="1090295" cy="462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800">
                <a:latin typeface="Montserrat" charset="0"/>
                <a:cs typeface="Montserrat" charset="0"/>
              </a:rPr>
              <a:t>node 2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68540" y="3906520"/>
            <a:ext cx="1090295" cy="462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800">
                <a:latin typeface="Montserrat" charset="0"/>
                <a:cs typeface="Montserrat" charset="0"/>
              </a:rPr>
              <a:t>node 3</a:t>
            </a:r>
            <a:endParaRPr lang="en-US" sz="1800">
              <a:latin typeface="Montserrat" charset="0"/>
              <a:cs typeface="Montserrat" charset="0"/>
            </a:endParaRPr>
          </a:p>
        </p:txBody>
      </p:sp>
      <p:cxnSp>
        <p:nvCxnSpPr>
          <p:cNvPr id="45" name="Straight Arrow Connector 44"/>
          <p:cNvCxnSpPr>
            <a:stCxn id="41" idx="2"/>
            <a:endCxn id="40" idx="1"/>
          </p:cNvCxnSpPr>
          <p:nvPr/>
        </p:nvCxnSpPr>
        <p:spPr>
          <a:xfrm>
            <a:off x="6005830" y="2873375"/>
            <a:ext cx="544830" cy="488950"/>
          </a:xfrm>
          <a:prstGeom prst="straightConnector1">
            <a:avLst/>
          </a:prstGeom>
          <a:ln>
            <a:prstDash val="dash"/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3"/>
            <a:endCxn id="43" idx="1"/>
          </p:cNvCxnSpPr>
          <p:nvPr/>
        </p:nvCxnSpPr>
        <p:spPr>
          <a:xfrm>
            <a:off x="6550660" y="2642235"/>
            <a:ext cx="1090295" cy="0"/>
          </a:xfrm>
          <a:prstGeom prst="straightConnector1">
            <a:avLst/>
          </a:prstGeom>
          <a:ln>
            <a:prstDash val="dash"/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3"/>
            <a:endCxn id="43" idx="2"/>
          </p:cNvCxnSpPr>
          <p:nvPr/>
        </p:nvCxnSpPr>
        <p:spPr>
          <a:xfrm flipV="1">
            <a:off x="7640955" y="2873375"/>
            <a:ext cx="545465" cy="488950"/>
          </a:xfrm>
          <a:prstGeom prst="straightConnector1">
            <a:avLst/>
          </a:prstGeom>
          <a:ln>
            <a:prstDash val="dash"/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3" idx="2"/>
            <a:endCxn id="44" idx="0"/>
          </p:cNvCxnSpPr>
          <p:nvPr/>
        </p:nvCxnSpPr>
        <p:spPr>
          <a:xfrm flipH="1">
            <a:off x="7914005" y="2873375"/>
            <a:ext cx="272415" cy="1033145"/>
          </a:xfrm>
          <a:prstGeom prst="straightConnector1">
            <a:avLst/>
          </a:prstGeom>
          <a:ln>
            <a:prstDash val="dash"/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0" idx="2"/>
            <a:endCxn id="44" idx="0"/>
          </p:cNvCxnSpPr>
          <p:nvPr/>
        </p:nvCxnSpPr>
        <p:spPr>
          <a:xfrm>
            <a:off x="7096125" y="3593465"/>
            <a:ext cx="817880" cy="313055"/>
          </a:xfrm>
          <a:prstGeom prst="straightConnector1">
            <a:avLst/>
          </a:prstGeom>
          <a:ln>
            <a:prstDash val="dash"/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 Box 53"/>
          <p:cNvSpPr txBox="1"/>
          <p:nvPr/>
        </p:nvSpPr>
        <p:spPr>
          <a:xfrm>
            <a:off x="6558280" y="2315845"/>
            <a:ext cx="10763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latin typeface="Montserrat" charset="0"/>
                <a:cs typeface="Montserrat" charset="0"/>
              </a:rPr>
              <a:t>unreliable</a:t>
            </a:r>
            <a:endParaRPr lang="en-US">
              <a:latin typeface="Montserrat" charset="0"/>
              <a:cs typeface="Montserrat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97840" y="3869690"/>
            <a:ext cx="4389120" cy="274320"/>
            <a:chOff x="2587" y="3062"/>
            <a:chExt cx="6912" cy="432"/>
          </a:xfrm>
        </p:grpSpPr>
        <p:sp>
          <p:nvSpPr>
            <p:cNvPr id="57" name="Rectangles 56"/>
            <p:cNvSpPr/>
            <p:nvPr/>
          </p:nvSpPr>
          <p:spPr>
            <a:xfrm>
              <a:off x="2587" y="3062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8" name="Rectangles 57"/>
            <p:cNvSpPr/>
            <p:nvPr/>
          </p:nvSpPr>
          <p:spPr>
            <a:xfrm>
              <a:off x="3451" y="3062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9" name="Rectangles 58"/>
            <p:cNvSpPr/>
            <p:nvPr/>
          </p:nvSpPr>
          <p:spPr>
            <a:xfrm>
              <a:off x="4747" y="3062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0" name="Rectangles 59"/>
            <p:cNvSpPr/>
            <p:nvPr/>
          </p:nvSpPr>
          <p:spPr>
            <a:xfrm>
              <a:off x="5179" y="3062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1" name="Rectangles 60"/>
            <p:cNvSpPr/>
            <p:nvPr/>
          </p:nvSpPr>
          <p:spPr>
            <a:xfrm>
              <a:off x="6043" y="3062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2" name="Rectangles 61"/>
            <p:cNvSpPr/>
            <p:nvPr/>
          </p:nvSpPr>
          <p:spPr>
            <a:xfrm>
              <a:off x="3883" y="3062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3" name="Rectangles 62"/>
            <p:cNvSpPr/>
            <p:nvPr/>
          </p:nvSpPr>
          <p:spPr>
            <a:xfrm>
              <a:off x="6907" y="3062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4" name="Rectangles 63"/>
            <p:cNvSpPr/>
            <p:nvPr/>
          </p:nvSpPr>
          <p:spPr>
            <a:xfrm>
              <a:off x="7771" y="3062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5" name="Rectangles 64"/>
            <p:cNvSpPr/>
            <p:nvPr/>
          </p:nvSpPr>
          <p:spPr>
            <a:xfrm>
              <a:off x="3019" y="3062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6" name="Rectangles 65"/>
            <p:cNvSpPr/>
            <p:nvPr/>
          </p:nvSpPr>
          <p:spPr>
            <a:xfrm>
              <a:off x="6475" y="3062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7" name="Rectangles 66"/>
            <p:cNvSpPr/>
            <p:nvPr/>
          </p:nvSpPr>
          <p:spPr>
            <a:xfrm>
              <a:off x="4315" y="3062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8" name="Rectangles 67"/>
            <p:cNvSpPr/>
            <p:nvPr/>
          </p:nvSpPr>
          <p:spPr>
            <a:xfrm>
              <a:off x="5611" y="3062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69" name="Rectangles 68"/>
            <p:cNvSpPr/>
            <p:nvPr/>
          </p:nvSpPr>
          <p:spPr>
            <a:xfrm>
              <a:off x="7339" y="3062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70" name="Rectangles 69"/>
            <p:cNvSpPr/>
            <p:nvPr/>
          </p:nvSpPr>
          <p:spPr>
            <a:xfrm>
              <a:off x="8203" y="3062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71" name="Rectangles 70"/>
            <p:cNvSpPr/>
            <p:nvPr/>
          </p:nvSpPr>
          <p:spPr>
            <a:xfrm>
              <a:off x="9067" y="3062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72" name="Rectangles 71"/>
            <p:cNvSpPr/>
            <p:nvPr/>
          </p:nvSpPr>
          <p:spPr>
            <a:xfrm>
              <a:off x="8635" y="3062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cxnSp>
        <p:nvCxnSpPr>
          <p:cNvPr id="96" name="Curved Connector 95"/>
          <p:cNvCxnSpPr/>
          <p:nvPr/>
        </p:nvCxnSpPr>
        <p:spPr>
          <a:xfrm rot="16200000">
            <a:off x="193675" y="3428365"/>
            <a:ext cx="882015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16200000">
            <a:off x="1428115" y="2468245"/>
            <a:ext cx="882015" cy="192024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/>
          <p:nvPr/>
        </p:nvCxnSpPr>
        <p:spPr>
          <a:xfrm rot="16200000" flipV="1">
            <a:off x="605155" y="3291205"/>
            <a:ext cx="882015" cy="27432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>
            <a:off x="1290955" y="3154045"/>
            <a:ext cx="882015" cy="54864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rot="16200000">
            <a:off x="2113915" y="2605405"/>
            <a:ext cx="882015" cy="164592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16200000" flipV="1">
            <a:off x="1153795" y="3016885"/>
            <a:ext cx="882015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V="1">
            <a:off x="1428115" y="3016885"/>
            <a:ext cx="882015" cy="8229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16200000">
            <a:off x="2662555" y="2879725"/>
            <a:ext cx="882015" cy="109728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6200000" flipV="1">
            <a:off x="1839595" y="2879725"/>
            <a:ext cx="882015" cy="109728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 rot="16200000">
            <a:off x="2662555" y="3428365"/>
            <a:ext cx="882015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rot="16200000" flipV="1">
            <a:off x="2388235" y="2879725"/>
            <a:ext cx="882015" cy="109728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 rot="16200000">
            <a:off x="3348355" y="3291205"/>
            <a:ext cx="882015" cy="27432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16200000" flipV="1">
            <a:off x="2799715" y="2742565"/>
            <a:ext cx="882015" cy="13716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16200000">
            <a:off x="3759835" y="3428365"/>
            <a:ext cx="882015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rot="16200000">
            <a:off x="4034155" y="3428365"/>
            <a:ext cx="882015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/>
          <p:nvPr/>
        </p:nvCxnSpPr>
        <p:spPr>
          <a:xfrm rot="16200000">
            <a:off x="4308475" y="3428365"/>
            <a:ext cx="882015" cy="317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97"/>
          <p:cNvSpPr txBox="1"/>
          <p:nvPr/>
        </p:nvSpPr>
        <p:spPr>
          <a:xfrm>
            <a:off x="1403985" y="2340610"/>
            <a:ext cx="20154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IronFleet-style</a:t>
            </a:r>
            <a:endParaRPr lang="en-US" sz="2000">
              <a:latin typeface="Montserrat" charset="0"/>
              <a:cs typeface="Montserrat" charset="0"/>
            </a:endParaRPr>
          </a:p>
        </p:txBody>
      </p:sp>
      <p:sp>
        <p:nvSpPr>
          <p:cNvPr id="99" name="Text Box 98"/>
          <p:cNvSpPr txBox="1"/>
          <p:nvPr/>
        </p:nvSpPr>
        <p:spPr>
          <a:xfrm>
            <a:off x="1617980" y="4095750"/>
            <a:ext cx="1326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latin typeface="Montserrat" charset="0"/>
                <a:cs typeface="Montserrat" charset="0"/>
              </a:rPr>
              <a:t>standard</a:t>
            </a:r>
            <a:endParaRPr lang="en-US" sz="2000">
              <a:latin typeface="Montserrat" charset="0"/>
              <a:cs typeface="Montserrat" charset="0"/>
            </a:endParaRPr>
          </a:p>
        </p:txBody>
      </p:sp>
      <p:cxnSp>
        <p:nvCxnSpPr>
          <p:cNvPr id="103" name="Curved Connector 102"/>
          <p:cNvCxnSpPr>
            <a:stCxn id="41" idx="2"/>
            <a:endCxn id="44" idx="1"/>
          </p:cNvCxnSpPr>
          <p:nvPr/>
        </p:nvCxnSpPr>
        <p:spPr>
          <a:xfrm rot="5400000" flipV="1">
            <a:off x="6054725" y="2824480"/>
            <a:ext cx="1264920" cy="1362710"/>
          </a:xfrm>
          <a:prstGeom prst="curvedConnector2">
            <a:avLst/>
          </a:prstGeom>
          <a:ln>
            <a:prstDash val="dash"/>
            <a:headEnd type="stealth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Relational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98" grpId="1"/>
      <p:bldP spid="99" grpId="1"/>
      <p:bldP spid="51" grpId="0"/>
      <p:bldP spid="5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425180" cy="1306195"/>
          </a:xfrm>
        </p:spPr>
        <p:txBody>
          <a:bodyPr/>
          <a:p>
            <a:r>
              <a:rPr lang="en-US"/>
              <a:t>Distributed System with IronFleet-style Atomic Block </a:t>
            </a:r>
            <a:r>
              <a:rPr lang="en-US" sz="2800" b="0">
                <a:sym typeface="+mn-ea"/>
              </a:rPr>
              <a:t>[Hawblitzel et al. (2015)]</a:t>
            </a:r>
            <a:endParaRPr lang="en-US" sz="2800" b="0">
              <a:sym typeface="+mn-ea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41775" y="3784600"/>
            <a:ext cx="4389120" cy="274320"/>
            <a:chOff x="2755" y="3834"/>
            <a:chExt cx="6912" cy="432"/>
          </a:xfrm>
        </p:grpSpPr>
        <p:sp>
          <p:nvSpPr>
            <p:cNvPr id="3" name="Rectangles 2"/>
            <p:cNvSpPr/>
            <p:nvPr/>
          </p:nvSpPr>
          <p:spPr>
            <a:xfrm>
              <a:off x="2755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7" name="Rectangles 6"/>
            <p:cNvSpPr/>
            <p:nvPr/>
          </p:nvSpPr>
          <p:spPr>
            <a:xfrm>
              <a:off x="3187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9" name="Rectangles 8"/>
            <p:cNvSpPr/>
            <p:nvPr/>
          </p:nvSpPr>
          <p:spPr>
            <a:xfrm>
              <a:off x="3619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0" name="Rectangles 9"/>
            <p:cNvSpPr/>
            <p:nvPr/>
          </p:nvSpPr>
          <p:spPr>
            <a:xfrm>
              <a:off x="4051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4" name="Rectangles 3"/>
            <p:cNvSpPr/>
            <p:nvPr/>
          </p:nvSpPr>
          <p:spPr>
            <a:xfrm>
              <a:off x="4483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4915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3" name="Rectangles 12"/>
            <p:cNvSpPr/>
            <p:nvPr/>
          </p:nvSpPr>
          <p:spPr>
            <a:xfrm>
              <a:off x="5347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4" name="Rectangles 13"/>
            <p:cNvSpPr/>
            <p:nvPr/>
          </p:nvSpPr>
          <p:spPr>
            <a:xfrm>
              <a:off x="5779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6211" y="3834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6643" y="3834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7075" y="3834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20" name="Rectangles 19"/>
            <p:cNvSpPr/>
            <p:nvPr/>
          </p:nvSpPr>
          <p:spPr>
            <a:xfrm>
              <a:off x="7507" y="3834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p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5" name="Rectangles 4"/>
            <p:cNvSpPr/>
            <p:nvPr/>
          </p:nvSpPr>
          <p:spPr>
            <a:xfrm>
              <a:off x="7939" y="3834"/>
              <a:ext cx="432" cy="4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2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8" name="Rectangles 7"/>
            <p:cNvSpPr/>
            <p:nvPr/>
          </p:nvSpPr>
          <p:spPr>
            <a:xfrm>
              <a:off x="8371" y="3834"/>
              <a:ext cx="432" cy="4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1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5" name="Rectangles 34"/>
            <p:cNvSpPr/>
            <p:nvPr/>
          </p:nvSpPr>
          <p:spPr>
            <a:xfrm>
              <a:off x="9235" y="3834"/>
              <a:ext cx="432" cy="4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r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3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38" name="Rectangles 37"/>
            <p:cNvSpPr/>
            <p:nvPr/>
          </p:nvSpPr>
          <p:spPr>
            <a:xfrm>
              <a:off x="8803" y="3834"/>
              <a:ext cx="432" cy="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p>
              <a:pPr algn="ctr"/>
              <a:r>
                <a:rPr lang="en-US" sz="18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</a:t>
              </a:r>
              <a:r>
                <a:rPr lang="en-US" sz="1800" baseline="-25000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0</a:t>
              </a:r>
              <a:endParaRPr lang="en-US" sz="1800" baseline="-25000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</p:grpSp>
      <p:pic>
        <p:nvPicPr>
          <p:cNvPr id="18" name="Picture 17" descr="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5285" y="2439035"/>
            <a:ext cx="5962650" cy="742950"/>
          </a:xfrm>
          <a:prstGeom prst="rect">
            <a:avLst/>
          </a:prstGeom>
        </p:spPr>
      </p:pic>
      <p:sp>
        <p:nvSpPr>
          <p:cNvPr id="6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Relational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896110" y="3917315"/>
            <a:ext cx="53517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charset="0"/>
                <a:cs typeface="Montserrat" charset="0"/>
              </a:rPr>
              <a:t>Thank you for your attention!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charset="0"/>
              <a:cs typeface="Montserrat" charset="0"/>
            </a:endParaRPr>
          </a:p>
        </p:txBody>
      </p:sp>
      <p:sp>
        <p:nvSpPr>
          <p:cNvPr id="36" name="Text Placeholder 35"/>
          <p:cNvSpPr/>
          <p:nvPr>
            <p:ph type="body" idx="1"/>
          </p:nvPr>
        </p:nvSpPr>
        <p:spPr>
          <a:xfrm>
            <a:off x="311785" y="1186180"/>
            <a:ext cx="7989570" cy="2082165"/>
          </a:xfrm>
        </p:spPr>
        <p:txBody>
          <a:bodyPr/>
          <a:p>
            <a:r>
              <a:rPr lang="en-US" sz="2000"/>
              <a:t>Handler-based logics for</a:t>
            </a:r>
            <a:endParaRPr lang="en-US" sz="2000"/>
          </a:p>
          <a:p>
            <a:pPr lvl="1">
              <a:lnSpc>
                <a:spcPct val="70000"/>
              </a:lnSpc>
            </a:pPr>
            <a:r>
              <a:rPr lang="en-US" sz="1555"/>
              <a:t>Concurrency with stronger invariant rule</a:t>
            </a:r>
            <a:endParaRPr lang="en-US" sz="1555"/>
          </a:p>
          <a:p>
            <a:pPr lvl="1">
              <a:lnSpc>
                <a:spcPct val="70000"/>
              </a:lnSpc>
            </a:pPr>
            <a:r>
              <a:rPr lang="en-US" sz="1555">
                <a:sym typeface="+mn-ea"/>
              </a:rPr>
              <a:t>Distributed execution with IronFleet-style atomic blocks</a:t>
            </a:r>
            <a:endParaRPr lang="en-US" sz="1555"/>
          </a:p>
          <a:p>
            <a:pPr lvl="1">
              <a:lnSpc>
                <a:spcPct val="70000"/>
              </a:lnSpc>
            </a:pPr>
            <a:r>
              <a:rPr lang="en-US" sz="1555" i="1"/>
              <a:t>Crash recovery with Perennial-style crash invariants</a:t>
            </a:r>
            <a:endParaRPr lang="en-US" sz="1555" i="1"/>
          </a:p>
          <a:p>
            <a:pPr lvl="1">
              <a:lnSpc>
                <a:spcPct val="70000"/>
              </a:lnSpc>
            </a:pPr>
            <a:r>
              <a:rPr lang="en-US" sz="1555" i="1"/>
              <a:t>Asynchronous disk based on crash-aware prophecy variables</a:t>
            </a:r>
            <a:endParaRPr lang="en-US" sz="1555"/>
          </a:p>
          <a:p>
            <a:r>
              <a:rPr lang="en-US" sz="2000"/>
              <a:t>Relational logic for refinement reasoning</a:t>
            </a:r>
            <a:endParaRPr lang="en-US" sz="2000"/>
          </a:p>
        </p:txBody>
      </p:sp>
      <p:pic>
        <p:nvPicPr>
          <p:cNvPr id="5" name="Picture 4" descr="0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4515" y="1240155"/>
            <a:ext cx="2526983" cy="406718"/>
          </a:xfrm>
          <a:prstGeom prst="rect">
            <a:avLst/>
          </a:prstGeom>
        </p:spPr>
      </p:pic>
      <p:pic>
        <p:nvPicPr>
          <p:cNvPr id="4" name="Picture 3" descr="00-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4355" y="3455035"/>
            <a:ext cx="3807143" cy="406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530680"/>
            <a:ext cx="84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+mn-ea"/>
              </a:rPr>
              <a:t>Traditional Approach</a:t>
            </a:r>
            <a:endParaRPr lang="en-US" altLang="en-GB"/>
          </a:p>
        </p:txBody>
      </p:sp>
      <p:grpSp>
        <p:nvGrpSpPr>
          <p:cNvPr id="67" name="Group 66"/>
          <p:cNvGrpSpPr/>
          <p:nvPr/>
        </p:nvGrpSpPr>
        <p:grpSpPr>
          <a:xfrm>
            <a:off x="4552315" y="2994025"/>
            <a:ext cx="2603500" cy="943610"/>
            <a:chOff x="6483" y="2606"/>
            <a:chExt cx="4100" cy="1486"/>
          </a:xfrm>
        </p:grpSpPr>
        <p:sp>
          <p:nvSpPr>
            <p:cNvPr id="63" name="Rounded Rectangle 62"/>
            <p:cNvSpPr/>
            <p:nvPr/>
          </p:nvSpPr>
          <p:spPr>
            <a:xfrm>
              <a:off x="6869" y="3242"/>
              <a:ext cx="3336" cy="8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solidFill>
                    <a:schemeClr val="bg2"/>
                  </a:solidFill>
                  <a:latin typeface="Montserrat" charset="0"/>
                  <a:cs typeface="Montserrat" charset="0"/>
                </a:rPr>
                <a:t>Soundness Theorem</a:t>
              </a:r>
              <a:endParaRPr lang="en-US">
                <a:solidFill>
                  <a:schemeClr val="bg2"/>
                </a:solidFill>
                <a:latin typeface="Montserrat" charset="0"/>
                <a:cs typeface="Montserrat" charset="0"/>
              </a:endParaRPr>
            </a:p>
          </p:txBody>
        </p:sp>
        <p:cxnSp>
          <p:nvCxnSpPr>
            <p:cNvPr id="64" name="Elbow Connector 63"/>
            <p:cNvCxnSpPr>
              <a:stCxn id="63" idx="1"/>
              <a:endCxn id="120" idx="2"/>
            </p:cNvCxnSpPr>
            <p:nvPr/>
          </p:nvCxnSpPr>
          <p:spPr>
            <a:xfrm rot="10800000">
              <a:off x="6483" y="2606"/>
              <a:ext cx="386" cy="1061"/>
            </a:xfrm>
            <a:prstGeom prst="bentConnector2">
              <a:avLst/>
            </a:prstGeom>
            <a:ln>
              <a:tailEnd type="stealth" w="lg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stCxn id="63" idx="3"/>
              <a:endCxn id="25" idx="2"/>
            </p:cNvCxnSpPr>
            <p:nvPr/>
          </p:nvCxnSpPr>
          <p:spPr>
            <a:xfrm flipV="1">
              <a:off x="10205" y="2606"/>
              <a:ext cx="378" cy="1061"/>
            </a:xfrm>
            <a:prstGeom prst="bentConnector2">
              <a:avLst/>
            </a:prstGeom>
            <a:ln>
              <a:tailEnd type="stealth" w="lg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0825" y="2560955"/>
            <a:ext cx="2786380" cy="836930"/>
            <a:chOff x="395" y="4033"/>
            <a:chExt cx="4388" cy="1318"/>
          </a:xfrm>
        </p:grpSpPr>
        <p:sp>
          <p:nvSpPr>
            <p:cNvPr id="2" name="Text Box 1"/>
            <p:cNvSpPr txBox="1"/>
            <p:nvPr/>
          </p:nvSpPr>
          <p:spPr>
            <a:xfrm>
              <a:off x="1333" y="4723"/>
              <a:ext cx="223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Grammar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95" y="4033"/>
              <a:ext cx="4388" cy="642"/>
              <a:chOff x="571" y="4610"/>
              <a:chExt cx="4388" cy="642"/>
            </a:xfrm>
          </p:grpSpPr>
          <p:sp>
            <p:nvSpPr>
              <p:cNvPr id="17" name="Google Shape;119;p20"/>
              <p:cNvSpPr/>
              <p:nvPr/>
            </p:nvSpPr>
            <p:spPr>
              <a:xfrm>
                <a:off x="571" y="4610"/>
                <a:ext cx="4388" cy="643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id="20" name="Picture 19" descr="01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1003" y="4715"/>
                <a:ext cx="3630" cy="420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357245" y="1820545"/>
            <a:ext cx="2388870" cy="1173480"/>
            <a:chOff x="5287" y="2867"/>
            <a:chExt cx="3762" cy="1848"/>
          </a:xfrm>
        </p:grpSpPr>
        <p:sp>
          <p:nvSpPr>
            <p:cNvPr id="9" name="Text Box 8"/>
            <p:cNvSpPr txBox="1"/>
            <p:nvPr/>
          </p:nvSpPr>
          <p:spPr>
            <a:xfrm>
              <a:off x="5791" y="2867"/>
              <a:ext cx="266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2000">
                  <a:latin typeface="Montserrat" charset="0"/>
                  <a:cs typeface="Montserrat" charset="0"/>
                </a:rPr>
                <a:t>Operational</a:t>
              </a:r>
              <a:endParaRPr lang="en-US" sz="2000">
                <a:latin typeface="Montserrat" charset="0"/>
                <a:cs typeface="Montserrat" charset="0"/>
              </a:endParaRPr>
            </a:p>
            <a:p>
              <a:pPr algn="ctr"/>
              <a:r>
                <a:rPr lang="en-US" sz="2000">
                  <a:latin typeface="Montserrat" charset="0"/>
                  <a:cs typeface="Montserrat" charset="0"/>
                </a:rPr>
                <a:t>Semantics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87" y="3979"/>
              <a:ext cx="3763" cy="736"/>
              <a:chOff x="5287" y="3980"/>
              <a:chExt cx="3763" cy="735"/>
            </a:xfrm>
          </p:grpSpPr>
          <p:sp>
            <p:nvSpPr>
              <p:cNvPr id="120" name="Google Shape;120;p20"/>
              <p:cNvSpPr/>
              <p:nvPr/>
            </p:nvSpPr>
            <p:spPr>
              <a:xfrm>
                <a:off x="5287" y="3980"/>
                <a:ext cx="3763" cy="735"/>
              </a:xfrm>
              <a:prstGeom prst="round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id="30" name="Picture 29" descr="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61" y="4138"/>
                <a:ext cx="3615" cy="420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6069965" y="1974850"/>
            <a:ext cx="2305050" cy="994410"/>
            <a:chOff x="9559" y="3110"/>
            <a:chExt cx="3630" cy="1566"/>
          </a:xfrm>
        </p:grpSpPr>
        <p:sp>
          <p:nvSpPr>
            <p:cNvPr id="29" name="Text Box 28"/>
            <p:cNvSpPr txBox="1"/>
            <p:nvPr/>
          </p:nvSpPr>
          <p:spPr>
            <a:xfrm>
              <a:off x="9559" y="3110"/>
              <a:ext cx="3631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000">
                  <a:latin typeface="Montserrat" charset="0"/>
                  <a:cs typeface="Montserrat" charset="0"/>
                </a:rPr>
                <a:t>Reasoning Rules</a:t>
              </a:r>
              <a:endParaRPr lang="en-US" sz="2000">
                <a:latin typeface="Montserrat" charset="0"/>
                <a:cs typeface="Montserrat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962" y="3942"/>
              <a:ext cx="2967" cy="734"/>
              <a:chOff x="10293" y="1931"/>
              <a:chExt cx="2967" cy="73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293" y="1931"/>
                <a:ext cx="2967" cy="73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pic>
            <p:nvPicPr>
              <p:cNvPr id="12" name="Picture 11" descr="/home/zichen-zhang/Desktop/formulas/intro/recipe/03.svg03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93" y="2088"/>
                <a:ext cx="2955" cy="420"/>
              </a:xfrm>
              <a:prstGeom prst="rect">
                <a:avLst/>
              </a:prstGeom>
            </p:spPr>
          </p:pic>
        </p:grpSp>
      </p:grpSp>
      <p:sp>
        <p:nvSpPr>
          <p:cNvPr id="4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00: Introduction</a:t>
            </a:r>
            <a:endParaRPr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Our approach</a:t>
            </a:r>
            <a:endParaRPr lang="en-US"/>
          </a:p>
        </p:txBody>
      </p:sp>
      <p:sp>
        <p:nvSpPr>
          <p:cNvPr id="45" name="Title 1"/>
          <p:cNvSpPr/>
          <p:nvPr/>
        </p:nvSpPr>
        <p:spPr>
          <a:xfrm>
            <a:off x="1524000" y="2225040"/>
            <a:ext cx="1823720" cy="3232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Font typeface="Frank Ruhl Libre"/>
              <a:buNone/>
              <a:defRPr sz="3600" b="1" i="0" u="none" strike="noStrike" cap="none">
                <a:solidFill>
                  <a:srgbClr val="57068C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0"/>
              <a:t>Effect Handlers</a:t>
            </a:r>
            <a:endParaRPr lang="en-US" sz="1800" b="0"/>
          </a:p>
        </p:txBody>
      </p:sp>
      <p:sp>
        <p:nvSpPr>
          <p:cNvPr id="5" name="Text Box 4"/>
          <p:cNvSpPr txBox="1"/>
          <p:nvPr/>
        </p:nvSpPr>
        <p:spPr>
          <a:xfrm>
            <a:off x="646430" y="1873250"/>
            <a:ext cx="24161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(1) Write interpreter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6430" y="2898775"/>
            <a:ext cx="3674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(2) Prove specs for interpreters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46430" y="3948430"/>
            <a:ext cx="3903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(3) Verifying using rules derived from interpreter specs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6445250" y="2298700"/>
            <a:ext cx="2346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>
                <a:latin typeface="Montserrat" charset="0"/>
                <a:cs typeface="Montserrat" charset="0"/>
              </a:rPr>
              <a:t>Logic Developer</a:t>
            </a:r>
            <a:endParaRPr lang="en-US" sz="2000" b="1">
              <a:latin typeface="Montserrat" charset="0"/>
              <a:cs typeface="Montserrat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6066790" y="4295140"/>
            <a:ext cx="24053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>
                <a:latin typeface="Montserrat" charset="0"/>
                <a:cs typeface="Montserrat" charset="0"/>
              </a:rPr>
              <a:t>Program Verifier</a:t>
            </a:r>
            <a:endParaRPr lang="en-US" sz="2000" b="1">
              <a:latin typeface="Montserrat" charset="0"/>
              <a:cs typeface="Montserrat" charset="0"/>
            </a:endParaRPr>
          </a:p>
        </p:txBody>
      </p:sp>
      <p:sp>
        <p:nvSpPr>
          <p:cNvPr id="59" name="Text Box 58"/>
          <p:cNvSpPr txBox="1"/>
          <p:nvPr/>
        </p:nvSpPr>
        <p:spPr>
          <a:xfrm>
            <a:off x="909955" y="2241550"/>
            <a:ext cx="6788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latin typeface="Montserrat" charset="0"/>
                <a:cs typeface="Montserrat" charset="0"/>
              </a:rPr>
              <a:t>using</a:t>
            </a:r>
            <a:endParaRPr lang="en-US">
              <a:latin typeface="Montserrat" charset="0"/>
              <a:cs typeface="Montserrat" charset="0"/>
            </a:endParaRPr>
          </a:p>
        </p:txBody>
      </p:sp>
      <p:sp>
        <p:nvSpPr>
          <p:cNvPr id="60" name="Title 1"/>
          <p:cNvSpPr/>
          <p:nvPr/>
        </p:nvSpPr>
        <p:spPr>
          <a:xfrm>
            <a:off x="1515110" y="3321685"/>
            <a:ext cx="1771650" cy="3232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Font typeface="Frank Ruhl Libre"/>
              <a:buNone/>
              <a:defRPr sz="3600" b="1" i="0" u="none" strike="noStrike" cap="none">
                <a:solidFill>
                  <a:srgbClr val="57068C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0"/>
              <a:t>Hazel </a:t>
            </a:r>
            <a:r>
              <a:rPr lang="en-US" sz="1400" b="0"/>
              <a:t>[de Vilhena &amp; Pottier (2021)]</a:t>
            </a:r>
            <a:endParaRPr lang="en-US" sz="1400" b="0"/>
          </a:p>
        </p:txBody>
      </p:sp>
      <p:sp>
        <p:nvSpPr>
          <p:cNvPr id="61" name="Text Box 60"/>
          <p:cNvSpPr txBox="1"/>
          <p:nvPr/>
        </p:nvSpPr>
        <p:spPr>
          <a:xfrm>
            <a:off x="909955" y="3359785"/>
            <a:ext cx="6788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latin typeface="Montserrat" charset="0"/>
                <a:cs typeface="Montserrat" charset="0"/>
              </a:rPr>
              <a:t>using</a:t>
            </a:r>
            <a:endParaRPr lang="en-US">
              <a:latin typeface="Montserrat" charset="0"/>
              <a:cs typeface="Montserrat" charset="0"/>
            </a:endParaRPr>
          </a:p>
        </p:txBody>
      </p:sp>
      <p:pic>
        <p:nvPicPr>
          <p:cNvPr id="69" name="Picture 68" descr="0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24070" y="933450"/>
            <a:ext cx="438150" cy="561975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3604895" y="1614170"/>
            <a:ext cx="2475230" cy="420370"/>
            <a:chOff x="865" y="2215"/>
            <a:chExt cx="3898" cy="662"/>
          </a:xfrm>
        </p:grpSpPr>
        <p:sp>
          <p:nvSpPr>
            <p:cNvPr id="78" name="Rounded Rectangle 77"/>
            <p:cNvSpPr/>
            <p:nvPr/>
          </p:nvSpPr>
          <p:spPr>
            <a:xfrm>
              <a:off x="865" y="2247"/>
              <a:ext cx="3899" cy="6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79" name="Picture 78" descr="heap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4" y="2215"/>
              <a:ext cx="3540" cy="615"/>
            </a:xfrm>
            <a:prstGeom prst="rect">
              <a:avLst/>
            </a:prstGeom>
          </p:spPr>
        </p:pic>
      </p:grpSp>
      <p:sp>
        <p:nvSpPr>
          <p:cNvPr id="70" name="Text Box 69"/>
          <p:cNvSpPr txBox="1"/>
          <p:nvPr/>
        </p:nvSpPr>
        <p:spPr>
          <a:xfrm>
            <a:off x="646430" y="1183005"/>
            <a:ext cx="385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(0) A pure calculus + logic for it</a:t>
            </a:r>
            <a:endParaRPr lang="en-US" sz="1800">
              <a:latin typeface="Montserrat" charset="0"/>
              <a:cs typeface="Montserrat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602736" y="1984375"/>
            <a:ext cx="2475230" cy="420370"/>
            <a:chOff x="5331" y="2215"/>
            <a:chExt cx="3898" cy="662"/>
          </a:xfrm>
        </p:grpSpPr>
        <p:sp>
          <p:nvSpPr>
            <p:cNvPr id="72" name="Rounded Rectangle 71"/>
            <p:cNvSpPr/>
            <p:nvPr/>
          </p:nvSpPr>
          <p:spPr>
            <a:xfrm>
              <a:off x="5331" y="2247"/>
              <a:ext cx="3899" cy="6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73" name="Picture 72" descr="conc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8" y="2215"/>
              <a:ext cx="3540" cy="615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3602736" y="2353945"/>
            <a:ext cx="2475230" cy="420370"/>
            <a:chOff x="9797" y="2215"/>
            <a:chExt cx="3898" cy="662"/>
          </a:xfrm>
        </p:grpSpPr>
        <p:sp>
          <p:nvSpPr>
            <p:cNvPr id="75" name="Rounded Rectangle 74"/>
            <p:cNvSpPr/>
            <p:nvPr/>
          </p:nvSpPr>
          <p:spPr>
            <a:xfrm>
              <a:off x="9797" y="2247"/>
              <a:ext cx="3899" cy="6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76" name="Picture 75" descr="distr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17" y="2215"/>
              <a:ext cx="3765" cy="61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3352165" y="3422015"/>
            <a:ext cx="3056890" cy="469900"/>
            <a:chOff x="1687" y="4177"/>
            <a:chExt cx="4814" cy="740"/>
          </a:xfrm>
        </p:grpSpPr>
        <p:sp>
          <p:nvSpPr>
            <p:cNvPr id="81" name="Rounded Rectangle 80"/>
            <p:cNvSpPr/>
            <p:nvPr/>
          </p:nvSpPr>
          <p:spPr>
            <a:xfrm>
              <a:off x="1687" y="4177"/>
              <a:ext cx="4815" cy="74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82" name="Picture 81" descr="heap-wp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55" y="4177"/>
              <a:ext cx="4680" cy="615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6410325" y="3059430"/>
            <a:ext cx="2083435" cy="1128409"/>
            <a:chOff x="9578" y="3543"/>
            <a:chExt cx="4340" cy="2350"/>
          </a:xfrm>
        </p:grpSpPr>
        <p:sp>
          <p:nvSpPr>
            <p:cNvPr id="84" name="Text Box 83"/>
            <p:cNvSpPr txBox="1"/>
            <p:nvPr/>
          </p:nvSpPr>
          <p:spPr>
            <a:xfrm rot="20040000">
              <a:off x="9578" y="3543"/>
              <a:ext cx="573" cy="13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600">
                  <a:solidFill>
                    <a:schemeClr val="accent6"/>
                  </a:solidFill>
                  <a:latin typeface="Montserrat" charset="0"/>
                  <a:cs typeface="Montserrat" charset="0"/>
                </a:rPr>
                <a:t>⇒</a:t>
              </a:r>
              <a:endParaRPr lang="en-US" sz="3600">
                <a:solidFill>
                  <a:schemeClr val="accent6"/>
                </a:solidFill>
                <a:latin typeface="Montserrat" charset="0"/>
                <a:cs typeface="Montserrat" charset="0"/>
              </a:endParaRPr>
            </a:p>
          </p:txBody>
        </p:sp>
        <p:pic>
          <p:nvPicPr>
            <p:cNvPr id="85" name="Picture 84" descr="heap-load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964" y="4432"/>
              <a:ext cx="2520" cy="615"/>
            </a:xfrm>
            <a:prstGeom prst="rect">
              <a:avLst/>
            </a:prstGeom>
          </p:spPr>
        </p:pic>
        <p:pic>
          <p:nvPicPr>
            <p:cNvPr id="86" name="Picture 85" descr="heap-store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588" y="5278"/>
              <a:ext cx="3285" cy="615"/>
            </a:xfrm>
            <a:prstGeom prst="rect">
              <a:avLst/>
            </a:prstGeom>
          </p:spPr>
        </p:pic>
        <p:pic>
          <p:nvPicPr>
            <p:cNvPr id="87" name="Picture 86" descr="heap-new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88" y="3683"/>
              <a:ext cx="3330" cy="615"/>
            </a:xfrm>
            <a:prstGeom prst="rect">
              <a:avLst/>
            </a:prstGeom>
          </p:spPr>
        </p:pic>
        <p:sp>
          <p:nvSpPr>
            <p:cNvPr id="88" name="Text Box 87"/>
            <p:cNvSpPr txBox="1"/>
            <p:nvPr/>
          </p:nvSpPr>
          <p:spPr>
            <a:xfrm>
              <a:off x="9907" y="4032"/>
              <a:ext cx="573" cy="13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600">
                  <a:solidFill>
                    <a:schemeClr val="accent6"/>
                  </a:solidFill>
                  <a:latin typeface="Montserrat" charset="0"/>
                  <a:cs typeface="Montserrat" charset="0"/>
                </a:rPr>
                <a:t>⇒</a:t>
              </a:r>
              <a:endParaRPr lang="en-US" sz="3600">
                <a:solidFill>
                  <a:schemeClr val="accent6"/>
                </a:solidFill>
                <a:latin typeface="Montserrat" charset="0"/>
                <a:cs typeface="Montserrat" charset="0"/>
              </a:endParaRPr>
            </a:p>
          </p:txBody>
        </p:sp>
        <p:sp>
          <p:nvSpPr>
            <p:cNvPr id="89" name="Text Box 88"/>
            <p:cNvSpPr txBox="1"/>
            <p:nvPr/>
          </p:nvSpPr>
          <p:spPr>
            <a:xfrm rot="1800000">
              <a:off x="9734" y="4478"/>
              <a:ext cx="573" cy="13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600">
                  <a:solidFill>
                    <a:schemeClr val="accent6"/>
                  </a:solidFill>
                  <a:latin typeface="Montserrat" charset="0"/>
                  <a:cs typeface="Montserrat" charset="0"/>
                </a:rPr>
                <a:t>⇒</a:t>
              </a:r>
              <a:endParaRPr lang="en-US" sz="3600">
                <a:solidFill>
                  <a:schemeClr val="accent6"/>
                </a:solidFill>
                <a:latin typeface="Montserrat" charset="0"/>
                <a:cs typeface="Montserrat" charset="0"/>
              </a:endParaRPr>
            </a:p>
          </p:txBody>
        </p:sp>
      </p:grp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00: Introduction</a:t>
            </a:r>
            <a:endParaRPr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60" grpId="0"/>
      <p:bldP spid="60" grpId="1"/>
      <p:bldP spid="5" grpId="0"/>
      <p:bldP spid="5" grpId="1"/>
      <p:bldP spid="59" grpId="0"/>
      <p:bldP spid="59" grpId="1"/>
      <p:bldP spid="61" grpId="0"/>
      <p:bldP spid="61" grpId="1"/>
      <p:bldP spid="13" grpId="0"/>
      <p:bldP spid="13" grpId="1"/>
      <p:bldP spid="6" grpId="0"/>
      <p:bldP spid="6" grpId="1"/>
      <p:bldP spid="70" grpId="1"/>
      <p:bldP spid="26" grpId="0"/>
      <p:bldP spid="26" grpId="1"/>
      <p:bldP spid="42" grpId="0"/>
      <p:bldP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" name="Group 31"/>
          <p:cNvGrpSpPr/>
          <p:nvPr/>
        </p:nvGrpSpPr>
        <p:grpSpPr>
          <a:xfrm>
            <a:off x="1748155" y="1405255"/>
            <a:ext cx="3658235" cy="2962910"/>
            <a:chOff x="3996" y="2197"/>
            <a:chExt cx="5761" cy="4666"/>
          </a:xfrm>
        </p:grpSpPr>
        <p:pic>
          <p:nvPicPr>
            <p:cNvPr id="27" name="Picture 26" descr="/home/zichen-zhang/Desktop/formulas/intro/handler/server.svgserver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3996" y="2217"/>
              <a:ext cx="5760" cy="4626"/>
            </a:xfrm>
            <a:prstGeom prst="rect">
              <a:avLst/>
            </a:prstGeom>
          </p:spPr>
        </p:pic>
        <p:sp>
          <p:nvSpPr>
            <p:cNvPr id="30" name="Rectangles 29"/>
            <p:cNvSpPr/>
            <p:nvPr/>
          </p:nvSpPr>
          <p:spPr>
            <a:xfrm>
              <a:off x="3996" y="2197"/>
              <a:ext cx="5761" cy="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45" name="Title 1"/>
          <p:cNvSpPr/>
          <p:nvPr/>
        </p:nvSpPr>
        <p:spPr>
          <a:xfrm>
            <a:off x="310896" y="530352"/>
            <a:ext cx="3630295" cy="572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3600"/>
              <a:buFont typeface="Frank Ruhl Libre"/>
              <a:buNone/>
              <a:defRPr sz="3600" b="1" i="0" u="none" strike="noStrike" cap="none">
                <a:solidFill>
                  <a:srgbClr val="57068C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Effect Handlers</a:t>
            </a:r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2866390" y="1729740"/>
            <a:ext cx="35433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245995" y="2919730"/>
            <a:ext cx="35433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5" name="Curved Connector 34"/>
          <p:cNvCxnSpPr>
            <a:stCxn id="33" idx="1"/>
            <a:endCxn id="34" idx="1"/>
          </p:cNvCxnSpPr>
          <p:nvPr/>
        </p:nvCxnSpPr>
        <p:spPr>
          <a:xfrm rot="10800000" flipV="1">
            <a:off x="2245995" y="1879600"/>
            <a:ext cx="620395" cy="1189990"/>
          </a:xfrm>
          <a:prstGeom prst="curvedConnector3">
            <a:avLst>
              <a:gd name="adj1" fmla="val 138383"/>
            </a:avLst>
          </a:prstGeom>
          <a:ln>
            <a:tailEnd type="stealth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Rectangles 38"/>
          <p:cNvSpPr/>
          <p:nvPr/>
        </p:nvSpPr>
        <p:spPr>
          <a:xfrm>
            <a:off x="4946650" y="2886075"/>
            <a:ext cx="35433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1" name="Curved Connector 40"/>
          <p:cNvCxnSpPr>
            <a:stCxn id="39" idx="3"/>
            <a:endCxn id="40" idx="0"/>
          </p:cNvCxnSpPr>
          <p:nvPr/>
        </p:nvCxnSpPr>
        <p:spPr>
          <a:xfrm flipH="1" flipV="1">
            <a:off x="4171315" y="1729740"/>
            <a:ext cx="1129665" cy="1306195"/>
          </a:xfrm>
          <a:prstGeom prst="curvedConnector4">
            <a:avLst>
              <a:gd name="adj1" fmla="val -21079"/>
              <a:gd name="adj2" fmla="val 118230"/>
            </a:avLst>
          </a:prstGeom>
          <a:ln>
            <a:tailEnd type="stealth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 Box 41"/>
          <p:cNvSpPr txBox="1"/>
          <p:nvPr/>
        </p:nvSpPr>
        <p:spPr>
          <a:xfrm>
            <a:off x="5927725" y="1485265"/>
            <a:ext cx="1713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latin typeface="Montserrat" charset="0"/>
                <a:cs typeface="Montserrat" charset="0"/>
              </a:rPr>
              <a:t>Exception</a:t>
            </a:r>
            <a:endParaRPr lang="en-US" sz="2400" i="1">
              <a:latin typeface="Montserrat" charset="0"/>
              <a:cs typeface="Montserrat" charset="0"/>
            </a:endParaRPr>
          </a:p>
        </p:txBody>
      </p:sp>
      <p:sp>
        <p:nvSpPr>
          <p:cNvPr id="43" name="Rectangles 42"/>
          <p:cNvSpPr/>
          <p:nvPr/>
        </p:nvSpPr>
        <p:spPr>
          <a:xfrm>
            <a:off x="3174365" y="2845435"/>
            <a:ext cx="222885" cy="33972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4" name="Text Box 43"/>
          <p:cNvSpPr txBox="1"/>
          <p:nvPr/>
        </p:nvSpPr>
        <p:spPr>
          <a:xfrm>
            <a:off x="6085205" y="1901825"/>
            <a:ext cx="2867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latin typeface="Montserrat" charset="0"/>
                <a:cs typeface="Montserrat" charset="0"/>
              </a:rPr>
              <a:t>+ </a:t>
            </a:r>
            <a:r>
              <a:rPr lang="en-US" sz="2400" i="1">
                <a:latin typeface="Montserrat" charset="0"/>
                <a:cs typeface="Montserrat" charset="0"/>
              </a:rPr>
              <a:t>k</a:t>
            </a:r>
            <a:r>
              <a:rPr lang="en-US" sz="2400">
                <a:latin typeface="Montserrat" charset="0"/>
                <a:cs typeface="Montserrat" charset="0"/>
              </a:rPr>
              <a:t> (continuation)</a:t>
            </a:r>
            <a:endParaRPr lang="en-US" sz="2400">
              <a:latin typeface="Montserrat" charset="0"/>
              <a:cs typeface="Montserrat" charset="0"/>
            </a:endParaRPr>
          </a:p>
        </p:txBody>
      </p:sp>
      <p:sp>
        <p:nvSpPr>
          <p:cNvPr id="2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00: Introduction</a:t>
            </a:r>
            <a:endParaRPr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Rectangles 39"/>
          <p:cNvSpPr/>
          <p:nvPr/>
        </p:nvSpPr>
        <p:spPr>
          <a:xfrm>
            <a:off x="3994150" y="1729740"/>
            <a:ext cx="35433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/>
      <p:bldP spid="43" grpId="0" bldLvl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Our contribution</a:t>
            </a:r>
            <a:endParaRPr lang="en-US"/>
          </a:p>
        </p:txBody>
      </p:sp>
      <p:sp>
        <p:nvSpPr>
          <p:cNvPr id="36" name="Text Placeholder 35"/>
          <p:cNvSpPr/>
          <p:nvPr>
            <p:ph type="body" idx="1"/>
          </p:nvPr>
        </p:nvSpPr>
        <p:spPr>
          <a:xfrm>
            <a:off x="311785" y="1186180"/>
            <a:ext cx="7989570" cy="2134870"/>
          </a:xfrm>
        </p:spPr>
        <p:txBody>
          <a:bodyPr/>
          <a:p>
            <a:r>
              <a:rPr lang="en-US" sz="2000"/>
              <a:t>Handler-based logics for</a:t>
            </a:r>
            <a:endParaRPr lang="en-US" sz="2000"/>
          </a:p>
          <a:p>
            <a:pPr lvl="1">
              <a:lnSpc>
                <a:spcPct val="70000"/>
              </a:lnSpc>
            </a:pPr>
            <a:r>
              <a:rPr lang="en-US" sz="1555"/>
              <a:t>Concurrency</a:t>
            </a:r>
            <a:endParaRPr lang="en-US" sz="1555"/>
          </a:p>
          <a:p>
            <a:pPr lvl="1">
              <a:lnSpc>
                <a:spcPct val="70000"/>
              </a:lnSpc>
            </a:pPr>
            <a:r>
              <a:rPr lang="en-US" sz="1555"/>
              <a:t>Crash recovery</a:t>
            </a:r>
            <a:endParaRPr lang="en-US" sz="1555"/>
          </a:p>
          <a:p>
            <a:pPr lvl="1">
              <a:lnSpc>
                <a:spcPct val="70000"/>
              </a:lnSpc>
            </a:pPr>
            <a:r>
              <a:rPr lang="en-US" sz="1555"/>
              <a:t>Distributed execution</a:t>
            </a:r>
            <a:endParaRPr lang="en-US" sz="2000"/>
          </a:p>
          <a:p>
            <a:r>
              <a:rPr lang="en-US" sz="2000"/>
              <a:t>Stronger reasoning rules</a:t>
            </a:r>
            <a:endParaRPr lang="en-US" sz="2000"/>
          </a:p>
          <a:p>
            <a:r>
              <a:rPr lang="en-US" sz="2000"/>
              <a:t>Relational logic for refinement reasoning</a:t>
            </a:r>
            <a:endParaRPr lang="en-US" sz="2000"/>
          </a:p>
        </p:txBody>
      </p:sp>
      <p:grpSp>
        <p:nvGrpSpPr>
          <p:cNvPr id="37" name="Group 36"/>
          <p:cNvGrpSpPr/>
          <p:nvPr/>
        </p:nvGrpSpPr>
        <p:grpSpPr>
          <a:xfrm>
            <a:off x="2597785" y="3593465"/>
            <a:ext cx="3752850" cy="647700"/>
            <a:chOff x="3756" y="6619"/>
            <a:chExt cx="5910" cy="1020"/>
          </a:xfrm>
        </p:grpSpPr>
        <p:pic>
          <p:nvPicPr>
            <p:cNvPr id="38" name="Picture 37" descr="iri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032" y="6619"/>
              <a:ext cx="1635" cy="1020"/>
            </a:xfrm>
            <a:prstGeom prst="rect">
              <a:avLst/>
            </a:prstGeom>
          </p:spPr>
        </p:pic>
        <p:pic>
          <p:nvPicPr>
            <p:cNvPr id="39" name="Picture 38" descr="logo-rocq-blue_orang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56" y="7017"/>
              <a:ext cx="3405" cy="622"/>
            </a:xfrm>
            <a:prstGeom prst="rect">
              <a:avLst/>
            </a:prstGeom>
          </p:spPr>
        </p:pic>
      </p:grp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 00: Introduction</a:t>
            </a:r>
            <a:endParaRPr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Hazel Logic </a:t>
            </a:r>
            <a:r>
              <a:rPr lang="en-US" sz="2800" b="0">
                <a:sym typeface="+mn-ea"/>
              </a:rPr>
              <a:t>[de Vilhena &amp; Pottier (2021)]</a:t>
            </a:r>
            <a:endParaRPr lang="en-US" sz="2800" b="0">
              <a:sym typeface="+mn-e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 Placeholder 5"/>
          <p:cNvSpPr/>
          <p:nvPr>
            <p:ph type="body" idx="1"/>
          </p:nvPr>
        </p:nvSpPr>
        <p:spPr>
          <a:xfrm>
            <a:off x="311785" y="1670050"/>
            <a:ext cx="8506460" cy="1771015"/>
          </a:xfrm>
        </p:spPr>
        <p:txBody>
          <a:bodyPr/>
          <a:p>
            <a:pPr marL="114300" indent="0">
              <a:buNone/>
            </a:pPr>
            <a:r>
              <a:rPr lang="en-US" sz="2200"/>
              <a:t>Standard Hoare triple, plus</a:t>
            </a:r>
            <a:endParaRPr lang="en-US" sz="2200"/>
          </a:p>
          <a:p>
            <a:r>
              <a:rPr lang="en-US" sz="2200"/>
              <a:t>Effects raised by </a:t>
            </a:r>
            <a:r>
              <a:rPr lang="en-US" sz="2200" i="1"/>
              <a:t>e</a:t>
            </a:r>
            <a:r>
              <a:rPr lang="en-US" sz="2200"/>
              <a:t> are handled by protocol Ψ.</a:t>
            </a:r>
            <a:endParaRPr lang="en-US" sz="2200"/>
          </a:p>
        </p:txBody>
      </p:sp>
      <p:grpSp>
        <p:nvGrpSpPr>
          <p:cNvPr id="11" name="Group 10"/>
          <p:cNvGrpSpPr/>
          <p:nvPr/>
        </p:nvGrpSpPr>
        <p:grpSpPr>
          <a:xfrm>
            <a:off x="3707765" y="3072765"/>
            <a:ext cx="1054100" cy="820420"/>
            <a:chOff x="5966" y="4822"/>
            <a:chExt cx="1660" cy="1292"/>
          </a:xfrm>
        </p:grpSpPr>
        <p:pic>
          <p:nvPicPr>
            <p:cNvPr id="10" name="Picture 9" descr="0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504" y="4822"/>
              <a:ext cx="525" cy="495"/>
            </a:xfrm>
            <a:prstGeom prst="rect">
              <a:avLst/>
            </a:prstGeom>
          </p:spPr>
        </p:pic>
        <p:cxnSp>
          <p:nvCxnSpPr>
            <p:cNvPr id="15" name="Elbow Connector 14"/>
            <p:cNvCxnSpPr>
              <a:endCxn id="10" idx="3"/>
            </p:cNvCxnSpPr>
            <p:nvPr/>
          </p:nvCxnSpPr>
          <p:spPr>
            <a:xfrm rot="16200000" flipV="1">
              <a:off x="6805" y="5293"/>
              <a:ext cx="1045" cy="599"/>
            </a:xfrm>
            <a:prstGeom prst="bentConnector2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1"/>
            </p:cNvCxnSpPr>
            <p:nvPr/>
          </p:nvCxnSpPr>
          <p:spPr>
            <a:xfrm rot="10800000" flipV="1">
              <a:off x="5966" y="5070"/>
              <a:ext cx="537" cy="1008"/>
            </a:xfrm>
            <a:prstGeom prst="bentConnector2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Text Placeholder 5"/>
          <p:cNvSpPr/>
          <p:nvPr/>
        </p:nvSpPr>
        <p:spPr>
          <a:xfrm>
            <a:off x="2258060" y="4443730"/>
            <a:ext cx="6506210" cy="298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7068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7068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endParaRPr lang="en-US" sz="1000">
              <a:latin typeface="Montserrat" charset="0"/>
              <a:cs typeface="Montserrat" charset="0"/>
            </a:endParaRPr>
          </a:p>
        </p:txBody>
      </p:sp>
      <p:pic>
        <p:nvPicPr>
          <p:cNvPr id="9" name="Picture 8" descr="0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0345" y="1089025"/>
            <a:ext cx="3609975" cy="581025"/>
          </a:xfrm>
          <a:prstGeom prst="rect">
            <a:avLst/>
          </a:prstGeom>
        </p:spPr>
      </p:pic>
      <p:pic>
        <p:nvPicPr>
          <p:cNvPr id="5" name="Picture 4" descr="/home/zichen-zhang/Desktop/formulas/unary/logic/01.svg0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82925" y="3488690"/>
            <a:ext cx="244792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Hazel Protocol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39725" y="1993900"/>
            <a:ext cx="8249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If raising an effect E with value </a:t>
            </a:r>
            <a:r>
              <a:rPr lang="en-US" sz="2000" i="1">
                <a:solidFill>
                  <a:schemeClr val="bg2"/>
                </a:solidFill>
                <a:latin typeface="Montserrat" charset="0"/>
                <a:cs typeface="Montserrat" charset="0"/>
              </a:rPr>
              <a:t>v</a:t>
            </a:r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 </a:t>
            </a:r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  <a:sym typeface="+mn-ea"/>
              </a:rPr>
              <a:t>satisfying </a:t>
            </a:r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input condition </a:t>
            </a:r>
            <a:r>
              <a:rPr lang="en-US" sz="2000" i="1">
                <a:solidFill>
                  <a:schemeClr val="bg2"/>
                </a:solidFill>
                <a:latin typeface="Montserrat" charset="0"/>
                <a:cs typeface="Montserrat" charset="0"/>
              </a:rPr>
              <a:t>P</a:t>
            </a:r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,</a:t>
            </a:r>
            <a:endParaRPr lang="en-US" sz="2000">
              <a:solidFill>
                <a:schemeClr val="bg2"/>
              </a:solidFill>
              <a:latin typeface="Montserrat" charset="0"/>
              <a:cs typeface="Montserrat" charset="0"/>
            </a:endParaRPr>
          </a:p>
          <a:p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the handler will return a value </a:t>
            </a:r>
            <a:r>
              <a:rPr lang="en-US" sz="2000" i="1">
                <a:solidFill>
                  <a:schemeClr val="bg2"/>
                </a:solidFill>
                <a:latin typeface="Montserrat" charset="0"/>
                <a:cs typeface="Montserrat" charset="0"/>
              </a:rPr>
              <a:t>w</a:t>
            </a:r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 satisfying output condition </a:t>
            </a:r>
            <a:r>
              <a:rPr lang="en-US" sz="2000" i="1">
                <a:solidFill>
                  <a:schemeClr val="bg2"/>
                </a:solidFill>
                <a:latin typeface="Montserrat" charset="0"/>
                <a:cs typeface="Montserrat" charset="0"/>
              </a:rPr>
              <a:t>Q</a:t>
            </a:r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</a:rPr>
              <a:t>.</a:t>
            </a:r>
            <a:endParaRPr lang="en-US" sz="2000">
              <a:solidFill>
                <a:schemeClr val="bg2"/>
              </a:solidFill>
              <a:latin typeface="Montserrat" charset="0"/>
              <a:cs typeface="Montserrat" charset="0"/>
            </a:endParaRPr>
          </a:p>
        </p:txBody>
      </p:sp>
      <p:pic>
        <p:nvPicPr>
          <p:cNvPr id="13" name="Picture 12" descr="0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2945" y="1103630"/>
            <a:ext cx="3609975" cy="58102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4910455" y="3230245"/>
            <a:ext cx="1991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Input satisfies P</a:t>
            </a:r>
            <a:endParaRPr lang="en-US" sz="1800">
              <a:latin typeface="Montserrat" charset="0"/>
              <a:cs typeface="Montserrat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1347470" y="3169285"/>
            <a:ext cx="22345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800">
                <a:latin typeface="Montserrat" charset="0"/>
                <a:cs typeface="Montserrat" charset="0"/>
              </a:rPr>
              <a:t>Output satisfies Q</a:t>
            </a:r>
            <a:endParaRPr lang="en-US" sz="1800">
              <a:latin typeface="Montserrat" charset="0"/>
              <a:cs typeface="Montserrat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674870" y="1254760"/>
            <a:ext cx="3618865" cy="485140"/>
            <a:chOff x="7362" y="1976"/>
            <a:chExt cx="5699" cy="764"/>
          </a:xfrm>
        </p:grpSpPr>
        <p:sp>
          <p:nvSpPr>
            <p:cNvPr id="27" name="Rectangles 26"/>
            <p:cNvSpPr/>
            <p:nvPr/>
          </p:nvSpPr>
          <p:spPr>
            <a:xfrm>
              <a:off x="7362" y="1976"/>
              <a:ext cx="5699" cy="7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39" name="Picture 38" descr="/home/zichen-zhang/Desktop/formulas/unary/protocol/02.svg0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426" y="2148"/>
              <a:ext cx="5595" cy="420"/>
            </a:xfrm>
            <a:prstGeom prst="rect">
              <a:avLst/>
            </a:prstGeom>
          </p:spPr>
        </p:pic>
      </p:grpSp>
      <p:sp>
        <p:nvSpPr>
          <p:cNvPr id="3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07765" y="3072765"/>
            <a:ext cx="1054100" cy="820420"/>
            <a:chOff x="5966" y="4822"/>
            <a:chExt cx="1660" cy="1292"/>
          </a:xfrm>
        </p:grpSpPr>
        <p:pic>
          <p:nvPicPr>
            <p:cNvPr id="6" name="Picture 5" descr="0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4" y="4822"/>
              <a:ext cx="525" cy="495"/>
            </a:xfrm>
            <a:prstGeom prst="rect">
              <a:avLst/>
            </a:prstGeom>
          </p:spPr>
        </p:pic>
        <p:cxnSp>
          <p:nvCxnSpPr>
            <p:cNvPr id="15" name="Elbow Connector 14"/>
            <p:cNvCxnSpPr>
              <a:endCxn id="6" idx="3"/>
            </p:cNvCxnSpPr>
            <p:nvPr/>
          </p:nvCxnSpPr>
          <p:spPr>
            <a:xfrm rot="16200000" flipV="1">
              <a:off x="6805" y="5293"/>
              <a:ext cx="1045" cy="599"/>
            </a:xfrm>
            <a:prstGeom prst="bentConnector2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6" idx="1"/>
            </p:cNvCxnSpPr>
            <p:nvPr/>
          </p:nvCxnSpPr>
          <p:spPr>
            <a:xfrm rot="10800000" flipV="1">
              <a:off x="5966" y="5070"/>
              <a:ext cx="537" cy="1008"/>
            </a:xfrm>
            <a:prstGeom prst="bentConnector2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" name="Picture 6" descr="/home/zichen-zhang/Desktop/formulas/unary/logic/01.svg0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82925" y="3488690"/>
            <a:ext cx="244792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311785" y="530860"/>
            <a:ext cx="8515985" cy="572770"/>
          </a:xfrm>
        </p:spPr>
        <p:txBody>
          <a:bodyPr/>
          <a:p>
            <a:r>
              <a:rPr lang="en-US"/>
              <a:t>Reasoning in </a:t>
            </a:r>
            <a:r>
              <a:rPr lang="en-US">
                <a:sym typeface="+mn-ea"/>
              </a:rPr>
              <a:t>Hazel</a:t>
            </a:r>
            <a:endParaRPr lang="en-US"/>
          </a:p>
        </p:txBody>
      </p:sp>
      <p:sp>
        <p:nvSpPr>
          <p:cNvPr id="6" name="Text Placeholder 5"/>
          <p:cNvSpPr/>
          <p:nvPr>
            <p:ph type="body" idx="1"/>
          </p:nvPr>
        </p:nvSpPr>
        <p:spPr>
          <a:xfrm>
            <a:off x="316865" y="1588135"/>
            <a:ext cx="8506460" cy="1155065"/>
          </a:xfrm>
        </p:spPr>
        <p:txBody>
          <a:bodyPr/>
          <a:p>
            <a:r>
              <a:rPr lang="en-US" sz="2200"/>
              <a:t>Effect raising rule</a:t>
            </a:r>
            <a:endParaRPr lang="en-US" sz="2200"/>
          </a:p>
        </p:txBody>
      </p:sp>
      <p:pic>
        <p:nvPicPr>
          <p:cNvPr id="3" name="Picture 2" descr="/home/zichen-zhang/Desktop/formulas/unary/client (Hoare)/03.svg0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35443" y="2874645"/>
            <a:ext cx="5867400" cy="657225"/>
          </a:xfrm>
          <a:prstGeom prst="rect">
            <a:avLst/>
          </a:prstGeom>
        </p:spPr>
      </p:pic>
      <p:sp>
        <p:nvSpPr>
          <p:cNvPr id="4" name="Google Shape;118;p20"/>
          <p:cNvSpPr txBox="1"/>
          <p:nvPr/>
        </p:nvSpPr>
        <p:spPr>
          <a:xfrm>
            <a:off x="338977" y="253941"/>
            <a:ext cx="243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altLang="en-GB" sz="700" b="1">
                <a:solidFill>
                  <a:srgbClr val="9A6ABA"/>
                </a:solidFill>
                <a:latin typeface="Montserrat"/>
                <a:ea typeface="Montserrat"/>
                <a:cs typeface="Montserrat"/>
                <a:sym typeface="Montserrat"/>
              </a:rPr>
              <a:t>Logic</a:t>
            </a:r>
            <a:endParaRPr lang="en-US" altLang="en-GB" sz="700" b="1">
              <a:solidFill>
                <a:srgbClr val="9A6A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03-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8055" y="4042410"/>
            <a:ext cx="2400300" cy="39052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349750" y="3227705"/>
            <a:ext cx="3702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000">
                <a:solidFill>
                  <a:schemeClr val="accent6"/>
                </a:solidFill>
                <a:latin typeface="Montserrat" charset="0"/>
                <a:cs typeface="Montserrat" charset="0"/>
                <a:sym typeface="+mn-ea"/>
              </a:rPr>
              <a:t>Ψ</a:t>
            </a:r>
            <a:endParaRPr lang="en-US" sz="2000">
              <a:solidFill>
                <a:schemeClr val="accent6"/>
              </a:solidFill>
              <a:latin typeface="Montserrat" charset="0"/>
              <a:cs typeface="Montserrat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034540" y="4093210"/>
            <a:ext cx="145351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000">
                <a:solidFill>
                  <a:schemeClr val="bg2"/>
                </a:solidFill>
                <a:latin typeface="Montserrat" charset="0"/>
                <a:cs typeface="Montserrat" charset="0"/>
                <a:sym typeface="+mn-ea"/>
              </a:rPr>
              <a:t>where </a:t>
            </a:r>
            <a:r>
              <a:rPr lang="en-US" sz="2000">
                <a:solidFill>
                  <a:schemeClr val="accent6"/>
                </a:solidFill>
                <a:latin typeface="Montserrat" charset="0"/>
                <a:cs typeface="Montserrat" charset="0"/>
                <a:sym typeface="+mn-ea"/>
              </a:rPr>
              <a:t>Ψ =</a:t>
            </a:r>
            <a:endParaRPr lang="en-US" sz="2000">
              <a:solidFill>
                <a:schemeClr val="accent6"/>
              </a:solidFill>
              <a:latin typeface="Montserrat" charset="0"/>
              <a:cs typeface="Montserrat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Elegant">
  <a:themeElements>
    <a:clrScheme name="Simple Light">
      <a:dk1>
        <a:srgbClr val="57068C"/>
      </a:dk1>
      <a:lt1>
        <a:srgbClr val="FFFFFF"/>
      </a:lt1>
      <a:dk2>
        <a:srgbClr val="333333"/>
      </a:dk2>
      <a:lt2>
        <a:srgbClr val="E3DFE9"/>
      </a:lt2>
      <a:accent1>
        <a:srgbClr val="9A6ABA"/>
      </a:accent1>
      <a:accent2>
        <a:srgbClr val="330662"/>
      </a:accent2>
      <a:accent3>
        <a:srgbClr val="007E8A"/>
      </a:accent3>
      <a:accent4>
        <a:srgbClr val="E97300"/>
      </a:accent4>
      <a:accent5>
        <a:srgbClr val="799A05"/>
      </a:accent5>
      <a:accent6>
        <a:srgbClr val="C50F3C"/>
      </a:accent6>
      <a:hlink>
        <a:srgbClr val="5706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3305</Words>
  <Application>WPS Presentation</Application>
  <PresentationFormat/>
  <Paragraphs>661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Arial</vt:lpstr>
      <vt:lpstr>Times New Roman</vt:lpstr>
      <vt:lpstr>Frank Ruhl Libre</vt:lpstr>
      <vt:lpstr>Montserrat</vt:lpstr>
      <vt:lpstr>Montserrat SemiBold</vt:lpstr>
      <vt:lpstr>Montserrat SemiBold</vt:lpstr>
      <vt:lpstr>Montserrat</vt:lpstr>
      <vt:lpstr>微软雅黑</vt:lpstr>
      <vt:lpstr>Arial Unicode MS</vt:lpstr>
      <vt:lpstr>C059</vt:lpstr>
      <vt:lpstr>NYU Elegant</vt:lpstr>
      <vt:lpstr>Building Extensible Program Logics with Effect Handlers</vt:lpstr>
      <vt:lpstr>Program Logics for New Features</vt:lpstr>
      <vt:lpstr>Traditional Approach</vt:lpstr>
      <vt:lpstr>Our approach</vt:lpstr>
      <vt:lpstr>PowerPoint 演示文稿</vt:lpstr>
      <vt:lpstr>Our contribution</vt:lpstr>
      <vt:lpstr>Hazel Logic [de Vilhena &amp; Pottier (2021)]</vt:lpstr>
      <vt:lpstr>Hazel Protocol</vt:lpstr>
      <vt:lpstr>Reasoning in Hazel</vt:lpstr>
      <vt:lpstr>Reasoning in Hazel</vt:lpstr>
      <vt:lpstr>Sum Protocol</vt:lpstr>
      <vt:lpstr>Sum Protocol</vt:lpstr>
      <vt:lpstr>Installing Handlers</vt:lpstr>
      <vt:lpstr>Concurrency</vt:lpstr>
      <vt:lpstr>Execution Trace</vt:lpstr>
      <vt:lpstr>Invariants</vt:lpstr>
      <vt:lpstr>Relational Logic</vt:lpstr>
      <vt:lpstr>Refinement Proof</vt:lpstr>
      <vt:lpstr>Refinement Proof</vt:lpstr>
      <vt:lpstr>Distributed System with IronFleet-style Atomic Block [Hawblitzel et al. (2015)]</vt:lpstr>
      <vt:lpstr>Distributed System with IronFleet-style Atomic Block [Hawblitzel et al. (2015)]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Extensible Program Logics with Effect Handlers</dc:title>
  <dc:creator/>
  <cp:lastModifiedBy>Zichen Zhang</cp:lastModifiedBy>
  <cp:revision>973</cp:revision>
  <dcterms:created xsi:type="dcterms:W3CDTF">2025-10-14T02:52:57Z</dcterms:created>
  <dcterms:modified xsi:type="dcterms:W3CDTF">2025-10-14T02:52:57Z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